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  <p:sldMasterId id="2147483671" r:id="rId2"/>
    <p:sldMasterId id="2147483696" r:id="rId3"/>
  </p:sldMasterIdLst>
  <p:notesMasterIdLst>
    <p:notesMasterId r:id="rId16"/>
  </p:notesMasterIdLst>
  <p:sldIdLst>
    <p:sldId id="552" r:id="rId4"/>
    <p:sldId id="536" r:id="rId5"/>
    <p:sldId id="510" r:id="rId6"/>
    <p:sldId id="530" r:id="rId7"/>
    <p:sldId id="546" r:id="rId8"/>
    <p:sldId id="537" r:id="rId9"/>
    <p:sldId id="526" r:id="rId10"/>
    <p:sldId id="548" r:id="rId11"/>
    <p:sldId id="549" r:id="rId12"/>
    <p:sldId id="550" r:id="rId13"/>
    <p:sldId id="551" r:id="rId14"/>
    <p:sldId id="258" r:id="rId1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san Haddouch" initials="HH" lastIdx="1" clrIdx="0">
    <p:extLst>
      <p:ext uri="{19B8F6BF-5375-455C-9EA6-DF929625EA0E}">
        <p15:presenceInfo xmlns:p15="http://schemas.microsoft.com/office/powerpoint/2012/main" userId="S::hhaddouch@wmo.int::38bca422-f6bf-43f4-8b2e-93319d8cf316" providerId="AD"/>
      </p:ext>
    </p:extLst>
  </p:cmAuthor>
  <p:cmAuthor id="2" name="David Inglis Berry" initials="DB" lastIdx="2" clrIdx="1">
    <p:extLst>
      <p:ext uri="{19B8F6BF-5375-455C-9EA6-DF929625EA0E}">
        <p15:presenceInfo xmlns:p15="http://schemas.microsoft.com/office/powerpoint/2012/main" userId="S::dberry@wmo.int::a01c5bf7-82dd-4db0-bb8e-9577d07715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ABF"/>
    <a:srgbClr val="1849D4"/>
    <a:srgbClr val="003777"/>
    <a:srgbClr val="373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41DD0-42B6-4AD5-B87A-7F6401C20C60}" v="3" dt="2023-03-08T08:04:3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3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an Haddouch" userId="38bca422-f6bf-43f4-8b2e-93319d8cf316" providerId="ADAL" clId="{09041DD0-42B6-4AD5-B87A-7F6401C20C60}"/>
    <pc:docChg chg="undo custSel addSld delSld modSld sldOrd">
      <pc:chgData name="Hassan Haddouch" userId="38bca422-f6bf-43f4-8b2e-93319d8cf316" providerId="ADAL" clId="{09041DD0-42B6-4AD5-B87A-7F6401C20C60}" dt="2023-03-08T08:10:13.010" v="299" actId="20577"/>
      <pc:docMkLst>
        <pc:docMk/>
      </pc:docMkLst>
      <pc:sldChg chg="modSp mod">
        <pc:chgData name="Hassan Haddouch" userId="38bca422-f6bf-43f4-8b2e-93319d8cf316" providerId="ADAL" clId="{09041DD0-42B6-4AD5-B87A-7F6401C20C60}" dt="2023-03-07T17:18:24.632" v="52" actId="313"/>
        <pc:sldMkLst>
          <pc:docMk/>
          <pc:sldMk cId="405009967" sldId="537"/>
        </pc:sldMkLst>
        <pc:spChg chg="mod">
          <ac:chgData name="Hassan Haddouch" userId="38bca422-f6bf-43f4-8b2e-93319d8cf316" providerId="ADAL" clId="{09041DD0-42B6-4AD5-B87A-7F6401C20C60}" dt="2023-03-07T17:18:24.632" v="52" actId="313"/>
          <ac:spMkLst>
            <pc:docMk/>
            <pc:sldMk cId="405009967" sldId="537"/>
            <ac:spMk id="34" creationId="{386C8AD5-4969-74DE-4F09-C0E1B891E634}"/>
          </ac:spMkLst>
        </pc:spChg>
      </pc:sldChg>
      <pc:sldChg chg="modSp del mod">
        <pc:chgData name="Hassan Haddouch" userId="38bca422-f6bf-43f4-8b2e-93319d8cf316" providerId="ADAL" clId="{09041DD0-42B6-4AD5-B87A-7F6401C20C60}" dt="2023-03-08T07:56:55.756" v="157" actId="47"/>
        <pc:sldMkLst>
          <pc:docMk/>
          <pc:sldMk cId="3473748175" sldId="541"/>
        </pc:sldMkLst>
        <pc:graphicFrameChg chg="modGraphic">
          <ac:chgData name="Hassan Haddouch" userId="38bca422-f6bf-43f4-8b2e-93319d8cf316" providerId="ADAL" clId="{09041DD0-42B6-4AD5-B87A-7F6401C20C60}" dt="2023-03-07T16:54:21.434" v="8" actId="207"/>
          <ac:graphicFrameMkLst>
            <pc:docMk/>
            <pc:sldMk cId="3473748175" sldId="541"/>
            <ac:graphicFrameMk id="4" creationId="{454612B3-4214-7AA0-32E3-EC2C1810681C}"/>
          </ac:graphicFrameMkLst>
        </pc:graphicFrameChg>
      </pc:sldChg>
      <pc:sldChg chg="modSp del mod">
        <pc:chgData name="Hassan Haddouch" userId="38bca422-f6bf-43f4-8b2e-93319d8cf316" providerId="ADAL" clId="{09041DD0-42B6-4AD5-B87A-7F6401C20C60}" dt="2023-03-08T07:56:57.089" v="158" actId="47"/>
        <pc:sldMkLst>
          <pc:docMk/>
          <pc:sldMk cId="2838030988" sldId="542"/>
        </pc:sldMkLst>
        <pc:graphicFrameChg chg="modGraphic">
          <ac:chgData name="Hassan Haddouch" userId="38bca422-f6bf-43f4-8b2e-93319d8cf316" providerId="ADAL" clId="{09041DD0-42B6-4AD5-B87A-7F6401C20C60}" dt="2023-03-07T16:57:50.790" v="10" actId="207"/>
          <ac:graphicFrameMkLst>
            <pc:docMk/>
            <pc:sldMk cId="2838030988" sldId="542"/>
            <ac:graphicFrameMk id="4" creationId="{454612B3-4214-7AA0-32E3-EC2C1810681C}"/>
          </ac:graphicFrameMkLst>
        </pc:graphicFrameChg>
      </pc:sldChg>
      <pc:sldChg chg="modSp del mod">
        <pc:chgData name="Hassan Haddouch" userId="38bca422-f6bf-43f4-8b2e-93319d8cf316" providerId="ADAL" clId="{09041DD0-42B6-4AD5-B87A-7F6401C20C60}" dt="2023-03-08T07:56:58.125" v="159" actId="47"/>
        <pc:sldMkLst>
          <pc:docMk/>
          <pc:sldMk cId="1096305458" sldId="543"/>
        </pc:sldMkLst>
        <pc:graphicFrameChg chg="modGraphic">
          <ac:chgData name="Hassan Haddouch" userId="38bca422-f6bf-43f4-8b2e-93319d8cf316" providerId="ADAL" clId="{09041DD0-42B6-4AD5-B87A-7F6401C20C60}" dt="2023-03-07T16:57:59.386" v="11" actId="207"/>
          <ac:graphicFrameMkLst>
            <pc:docMk/>
            <pc:sldMk cId="1096305458" sldId="543"/>
            <ac:graphicFrameMk id="4" creationId="{454612B3-4214-7AA0-32E3-EC2C1810681C}"/>
          </ac:graphicFrameMkLst>
        </pc:graphicFrameChg>
      </pc:sldChg>
      <pc:sldChg chg="modSp del mod">
        <pc:chgData name="Hassan Haddouch" userId="38bca422-f6bf-43f4-8b2e-93319d8cf316" providerId="ADAL" clId="{09041DD0-42B6-4AD5-B87A-7F6401C20C60}" dt="2023-03-08T07:56:59.613" v="160" actId="47"/>
        <pc:sldMkLst>
          <pc:docMk/>
          <pc:sldMk cId="172153252" sldId="544"/>
        </pc:sldMkLst>
        <pc:graphicFrameChg chg="modGraphic">
          <ac:chgData name="Hassan Haddouch" userId="38bca422-f6bf-43f4-8b2e-93319d8cf316" providerId="ADAL" clId="{09041DD0-42B6-4AD5-B87A-7F6401C20C60}" dt="2023-03-07T16:58:08.152" v="12" actId="207"/>
          <ac:graphicFrameMkLst>
            <pc:docMk/>
            <pc:sldMk cId="172153252" sldId="544"/>
            <ac:graphicFrameMk id="4" creationId="{454612B3-4214-7AA0-32E3-EC2C1810681C}"/>
          </ac:graphicFrameMkLst>
        </pc:graphicFrameChg>
      </pc:sldChg>
      <pc:sldChg chg="del">
        <pc:chgData name="Hassan Haddouch" userId="38bca422-f6bf-43f4-8b2e-93319d8cf316" providerId="ADAL" clId="{09041DD0-42B6-4AD5-B87A-7F6401C20C60}" dt="2023-03-08T07:56:54.306" v="156" actId="47"/>
        <pc:sldMkLst>
          <pc:docMk/>
          <pc:sldMk cId="3310660806" sldId="545"/>
        </pc:sldMkLst>
      </pc:sldChg>
      <pc:sldChg chg="ord">
        <pc:chgData name="Hassan Haddouch" userId="38bca422-f6bf-43f4-8b2e-93319d8cf316" providerId="ADAL" clId="{09041DD0-42B6-4AD5-B87A-7F6401C20C60}" dt="2023-03-07T17:47:44.462" v="154"/>
        <pc:sldMkLst>
          <pc:docMk/>
          <pc:sldMk cId="357905386" sldId="546"/>
        </pc:sldMkLst>
      </pc:sldChg>
      <pc:sldChg chg="modSp mod">
        <pc:chgData name="Hassan Haddouch" userId="38bca422-f6bf-43f4-8b2e-93319d8cf316" providerId="ADAL" clId="{09041DD0-42B6-4AD5-B87A-7F6401C20C60}" dt="2023-03-08T08:10:13.010" v="299" actId="20577"/>
        <pc:sldMkLst>
          <pc:docMk/>
          <pc:sldMk cId="313789778" sldId="548"/>
        </pc:sldMkLst>
        <pc:spChg chg="mod">
          <ac:chgData name="Hassan Haddouch" userId="38bca422-f6bf-43f4-8b2e-93319d8cf316" providerId="ADAL" clId="{09041DD0-42B6-4AD5-B87A-7F6401C20C60}" dt="2023-03-08T08:09:39.177" v="292" actId="20577"/>
          <ac:spMkLst>
            <pc:docMk/>
            <pc:sldMk cId="313789778" sldId="548"/>
            <ac:spMk id="6" creationId="{79661A1B-7611-C1F0-10DF-A6AD3809F01D}"/>
          </ac:spMkLst>
        </pc:spChg>
        <pc:spChg chg="mod">
          <ac:chgData name="Hassan Haddouch" userId="38bca422-f6bf-43f4-8b2e-93319d8cf316" providerId="ADAL" clId="{09041DD0-42B6-4AD5-B87A-7F6401C20C60}" dt="2023-03-08T08:10:13.010" v="299" actId="20577"/>
          <ac:spMkLst>
            <pc:docMk/>
            <pc:sldMk cId="313789778" sldId="548"/>
            <ac:spMk id="9" creationId="{80D45B3A-B365-DB5F-349A-2C4C34B59B68}"/>
          </ac:spMkLst>
        </pc:spChg>
        <pc:spChg chg="mod">
          <ac:chgData name="Hassan Haddouch" userId="38bca422-f6bf-43f4-8b2e-93319d8cf316" providerId="ADAL" clId="{09041DD0-42B6-4AD5-B87A-7F6401C20C60}" dt="2023-03-07T16:51:48.055" v="7" actId="20577"/>
          <ac:spMkLst>
            <pc:docMk/>
            <pc:sldMk cId="313789778" sldId="548"/>
            <ac:spMk id="16" creationId="{C47DD3AE-C3EC-B34E-4F35-902B3E459604}"/>
          </ac:spMkLst>
        </pc:spChg>
      </pc:sldChg>
      <pc:sldChg chg="modSp mod">
        <pc:chgData name="Hassan Haddouch" userId="38bca422-f6bf-43f4-8b2e-93319d8cf316" providerId="ADAL" clId="{09041DD0-42B6-4AD5-B87A-7F6401C20C60}" dt="2023-03-07T16:55:55.415" v="9" actId="20577"/>
        <pc:sldMkLst>
          <pc:docMk/>
          <pc:sldMk cId="3389325977" sldId="549"/>
        </pc:sldMkLst>
        <pc:spChg chg="mod">
          <ac:chgData name="Hassan Haddouch" userId="38bca422-f6bf-43f4-8b2e-93319d8cf316" providerId="ADAL" clId="{09041DD0-42B6-4AD5-B87A-7F6401C20C60}" dt="2023-03-07T16:44:36.329" v="0" actId="207"/>
          <ac:spMkLst>
            <pc:docMk/>
            <pc:sldMk cId="3389325977" sldId="549"/>
            <ac:spMk id="74" creationId="{9FA5C17F-7E1E-EB74-058B-456C643EF0F0}"/>
          </ac:spMkLst>
        </pc:spChg>
        <pc:spChg chg="mod">
          <ac:chgData name="Hassan Haddouch" userId="38bca422-f6bf-43f4-8b2e-93319d8cf316" providerId="ADAL" clId="{09041DD0-42B6-4AD5-B87A-7F6401C20C60}" dt="2023-03-07T16:55:55.415" v="9" actId="20577"/>
          <ac:spMkLst>
            <pc:docMk/>
            <pc:sldMk cId="3389325977" sldId="549"/>
            <ac:spMk id="76" creationId="{016CB979-F7F5-5697-E743-672CAC129E6F}"/>
          </ac:spMkLst>
        </pc:spChg>
      </pc:sldChg>
      <pc:sldChg chg="addSp modSp mod">
        <pc:chgData name="Hassan Haddouch" userId="38bca422-f6bf-43f4-8b2e-93319d8cf316" providerId="ADAL" clId="{09041DD0-42B6-4AD5-B87A-7F6401C20C60}" dt="2023-03-08T08:06:55.272" v="278" actId="1037"/>
        <pc:sldMkLst>
          <pc:docMk/>
          <pc:sldMk cId="1460451010" sldId="551"/>
        </pc:sldMkLst>
        <pc:spChg chg="mod">
          <ac:chgData name="Hassan Haddouch" userId="38bca422-f6bf-43f4-8b2e-93319d8cf316" providerId="ADAL" clId="{09041DD0-42B6-4AD5-B87A-7F6401C20C60}" dt="2023-03-08T08:00:47.722" v="204" actId="1076"/>
          <ac:spMkLst>
            <pc:docMk/>
            <pc:sldMk cId="1460451010" sldId="551"/>
            <ac:spMk id="3" creationId="{06C8A1A2-6243-EC14-2DF3-A9DEF13EB15D}"/>
          </ac:spMkLst>
        </pc:spChg>
        <pc:spChg chg="add mod">
          <ac:chgData name="Hassan Haddouch" userId="38bca422-f6bf-43f4-8b2e-93319d8cf316" providerId="ADAL" clId="{09041DD0-42B6-4AD5-B87A-7F6401C20C60}" dt="2023-03-08T08:06:55.272" v="278" actId="1037"/>
          <ac:spMkLst>
            <pc:docMk/>
            <pc:sldMk cId="1460451010" sldId="551"/>
            <ac:spMk id="39" creationId="{0D21CBB7-C329-CE43-8F51-2446F7E1DD96}"/>
          </ac:spMkLst>
        </pc:spChg>
        <pc:spChg chg="add mod">
          <ac:chgData name="Hassan Haddouch" userId="38bca422-f6bf-43f4-8b2e-93319d8cf316" providerId="ADAL" clId="{09041DD0-42B6-4AD5-B87A-7F6401C20C60}" dt="2023-03-08T08:06:09.640" v="258" actId="1035"/>
          <ac:spMkLst>
            <pc:docMk/>
            <pc:sldMk cId="1460451010" sldId="551"/>
            <ac:spMk id="41" creationId="{EEA747E8-2B9A-3EB3-9B40-B70E1E1DCDF0}"/>
          </ac:spMkLst>
        </pc:spChg>
        <pc:grpChg chg="mod">
          <ac:chgData name="Hassan Haddouch" userId="38bca422-f6bf-43f4-8b2e-93319d8cf316" providerId="ADAL" clId="{09041DD0-42B6-4AD5-B87A-7F6401C20C60}" dt="2023-03-08T08:04:37.678" v="244" actId="164"/>
          <ac:grpSpMkLst>
            <pc:docMk/>
            <pc:sldMk cId="1460451010" sldId="551"/>
            <ac:grpSpMk id="38" creationId="{4FC87701-22AB-066D-E463-B1AF2FFDC1A6}"/>
          </ac:grpSpMkLst>
        </pc:grpChg>
        <pc:grpChg chg="add mod">
          <ac:chgData name="Hassan Haddouch" userId="38bca422-f6bf-43f4-8b2e-93319d8cf316" providerId="ADAL" clId="{09041DD0-42B6-4AD5-B87A-7F6401C20C60}" dt="2023-03-08T08:04:37.678" v="244" actId="164"/>
          <ac:grpSpMkLst>
            <pc:docMk/>
            <pc:sldMk cId="1460451010" sldId="551"/>
            <ac:grpSpMk id="40" creationId="{A3CA1E52-F1B9-2F3E-F424-C5B9583EB5C9}"/>
          </ac:grpSpMkLst>
        </pc:grpChg>
        <pc:cxnChg chg="add mod">
          <ac:chgData name="Hassan Haddouch" userId="38bca422-f6bf-43f4-8b2e-93319d8cf316" providerId="ADAL" clId="{09041DD0-42B6-4AD5-B87A-7F6401C20C60}" dt="2023-03-08T08:04:37.678" v="244" actId="164"/>
          <ac:cxnSpMkLst>
            <pc:docMk/>
            <pc:sldMk cId="1460451010" sldId="551"/>
            <ac:cxnSpMk id="11" creationId="{5FA7856A-E9A8-FE19-988F-7522FA31CE79}"/>
          </ac:cxnSpMkLst>
        </pc:cxnChg>
      </pc:sldChg>
      <pc:sldChg chg="modSp add del mod">
        <pc:chgData name="Hassan Haddouch" userId="38bca422-f6bf-43f4-8b2e-93319d8cf316" providerId="ADAL" clId="{09041DD0-42B6-4AD5-B87A-7F6401C20C60}" dt="2023-03-08T07:56:51.948" v="155" actId="47"/>
        <pc:sldMkLst>
          <pc:docMk/>
          <pc:sldMk cId="2222135073" sldId="553"/>
        </pc:sldMkLst>
        <pc:spChg chg="mod">
          <ac:chgData name="Hassan Haddouch" userId="38bca422-f6bf-43f4-8b2e-93319d8cf316" providerId="ADAL" clId="{09041DD0-42B6-4AD5-B87A-7F6401C20C60}" dt="2023-03-07T17:40:47.091" v="64" actId="20577"/>
          <ac:spMkLst>
            <pc:docMk/>
            <pc:sldMk cId="2222135073" sldId="553"/>
            <ac:spMk id="2" creationId="{1E698EBC-1F84-C73C-E4D6-68020C16FD8A}"/>
          </ac:spMkLst>
        </pc:spChg>
        <pc:graphicFrameChg chg="mod modGraphic">
          <ac:chgData name="Hassan Haddouch" userId="38bca422-f6bf-43f4-8b2e-93319d8cf316" providerId="ADAL" clId="{09041DD0-42B6-4AD5-B87A-7F6401C20C60}" dt="2023-03-07T17:46:48.142" v="152" actId="20577"/>
          <ac:graphicFrameMkLst>
            <pc:docMk/>
            <pc:sldMk cId="2222135073" sldId="553"/>
            <ac:graphicFrameMk id="5" creationId="{A1530321-5887-A28B-8300-0B55D608257D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C588B-63B5-476B-885C-310B9368F5DC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</dgm:pt>
    <dgm:pt modelId="{32D0EA5F-2F6B-48EF-BD24-7EAF72D4550B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1" i="0" u="none" strike="noStrike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Chair</a:t>
          </a:r>
          <a:endParaRPr kumimoji="0" lang="en-US" altLang="en-CH" sz="1600" b="0" i="0" u="none" strike="noStrike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100" b="0" i="0" u="none" strike="noStrike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Rémy Giraud SC-IMT chair </a:t>
          </a:r>
          <a:endParaRPr kumimoji="0" lang="en-US" altLang="en-CH" sz="1100" b="0" i="0" u="none" strike="noStrike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100" b="0" i="0" u="none" strike="noStrike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Jeremy Tandy Vice-chair SC-IMT</a:t>
          </a:r>
          <a:endParaRPr kumimoji="0" lang="en-US" altLang="en-CH" sz="1100" b="0" i="0" u="none" strike="noStrike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0FFA564A-64E5-4568-9CB9-6A84BE7766FC}" type="parTrans" cxnId="{C58D0467-018F-4D03-9DB4-B4B16D0FA31F}">
      <dgm:prSet/>
      <dgm:spPr/>
      <dgm:t>
        <a:bodyPr/>
        <a:lstStyle/>
        <a:p>
          <a:endParaRPr lang="en-CH"/>
        </a:p>
      </dgm:t>
    </dgm:pt>
    <dgm:pt modelId="{F7A55AEC-FCE0-46CD-BCFC-76A43F22E01C}" type="sibTrans" cxnId="{C58D0467-018F-4D03-9DB4-B4B16D0FA31F}">
      <dgm:prSet/>
      <dgm:spPr/>
      <dgm:t>
        <a:bodyPr/>
        <a:lstStyle/>
        <a:p>
          <a:endParaRPr lang="en-CH"/>
        </a:p>
      </dgm:t>
    </dgm:pt>
    <dgm:pt modelId="{E739449A-5696-4E27-9328-EDA2F43F9EC6}">
      <dgm:prSet custT="1"/>
      <dgm:spPr>
        <a:ln>
          <a:noFill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 tIns="144000" anchor="t" anchorCtr="0"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500" b="1" i="0" u="none" strike="noStrike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Project Manager</a:t>
          </a:r>
          <a:endParaRPr kumimoji="0" lang="en-US" altLang="en-CH" sz="1500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200" b="0" i="0" u="none" strike="noStrike" cap="none" normalizeH="0" baseline="0" dirty="0">
            <a:ln/>
            <a:effectLst/>
            <a:latin typeface="Arial" panose="020B0604020202020204" pitchFamily="34" charset="0"/>
            <a:ea typeface="Times New Roman" panose="02020603050405020304" pitchFamily="18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Enrico </a:t>
          </a:r>
          <a:r>
            <a:rPr kumimoji="0" lang="en-US" altLang="en-CH" sz="1200" b="0" i="0" u="none" strike="noStrike" cap="none" normalizeH="0" baseline="0" dirty="0" err="1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Fucile</a:t>
          </a:r>
          <a:endParaRPr kumimoji="0" lang="en-US" altLang="en-CH" sz="1200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Hassan Haddouch </a:t>
          </a:r>
          <a:endParaRPr kumimoji="0" lang="en-US" altLang="en-CH" sz="1200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WMO</a:t>
          </a:r>
          <a:endParaRPr kumimoji="0" lang="en-US" altLang="en-CH" sz="1200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0306D53E-6CBB-41D6-9CBD-C92D6193105B}" type="parTrans" cxnId="{D181E27D-BDB0-4291-BA82-CFA8DC6B0E96}">
      <dgm:prSet/>
      <dgm:spPr/>
      <dgm:t>
        <a:bodyPr/>
        <a:lstStyle/>
        <a:p>
          <a:endParaRPr lang="en-CH"/>
        </a:p>
      </dgm:t>
    </dgm:pt>
    <dgm:pt modelId="{A936F309-210E-424D-B52C-E00FF5E98BC8}" type="sibTrans" cxnId="{D181E27D-BDB0-4291-BA82-CFA8DC6B0E96}">
      <dgm:prSet/>
      <dgm:spPr/>
      <dgm:t>
        <a:bodyPr/>
        <a:lstStyle/>
        <a:p>
          <a:endParaRPr lang="en-CH"/>
        </a:p>
      </dgm:t>
    </dgm:pt>
    <dgm:pt modelId="{57428287-968C-4ED9-8E65-4BA288CDF18C}">
      <dgm:prSet custT="1"/>
      <dgm:spPr>
        <a:solidFill>
          <a:srgbClr val="1F497D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 spcFirstLastPara="0" vert="horz" wrap="square" lIns="9525" tIns="144000" rIns="9525" bIns="9525" numCol="1" spcCol="1270" anchor="t" anchorCtr="0"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1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Project Team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500" b="1" i="0" u="none" strike="noStrike" kern="1200" cap="none" normalizeH="0" baseline="0" dirty="0">
            <a:ln/>
            <a:solidFill>
              <a:prstClr val="white"/>
            </a:solidFill>
            <a:effectLst/>
            <a:latin typeface="Arial" panose="020B0604020202020204" pitchFamily="34" charset="0"/>
            <a:ea typeface="Times New Roman" panose="02020603050405020304" pitchFamily="18" charset="0"/>
            <a:cs typeface="+mn-cs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Pilot phase Team</a:t>
          </a:r>
          <a:endParaRPr kumimoji="0" lang="en-US" altLang="en-CH" sz="16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32481479-743B-4376-A41B-E03A041259D5}" type="parTrans" cxnId="{6F8D56BD-695A-42FC-867C-1477AEB2CC32}">
      <dgm:prSet/>
      <dgm:spPr/>
      <dgm:t>
        <a:bodyPr/>
        <a:lstStyle/>
        <a:p>
          <a:endParaRPr lang="en-CH"/>
        </a:p>
      </dgm:t>
    </dgm:pt>
    <dgm:pt modelId="{BC0024D4-CE5F-4377-955F-3C77F8192831}" type="sibTrans" cxnId="{6F8D56BD-695A-42FC-867C-1477AEB2CC32}">
      <dgm:prSet/>
      <dgm:spPr/>
      <dgm:t>
        <a:bodyPr/>
        <a:lstStyle/>
        <a:p>
          <a:endParaRPr lang="en-CH"/>
        </a:p>
      </dgm:t>
    </dgm:pt>
    <dgm:pt modelId="{4F92BFFC-0056-479F-BD0D-0EAB8489A191}">
      <dgm:prSet custT="1"/>
      <dgm:spPr>
        <a:solidFill>
          <a:srgbClr val="1F497D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gm:spPr>
      <dgm:t>
        <a:bodyPr spcFirstLastPara="0" vert="horz" wrap="square" lIns="9525" tIns="144000" rIns="9525" bIns="9525" numCol="1" spcCol="1270" anchor="t" anchorCtr="0"/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500" b="1" i="0" u="none" strike="noStrike" kern="1200" cap="none" normalizeH="0" baseline="0" dirty="0">
              <a:ln/>
              <a:solidFill>
                <a:prstClr val="white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+mn-cs"/>
            </a:rPr>
            <a:t>Project</a:t>
          </a:r>
          <a:r>
            <a:rPr kumimoji="0" lang="en-US" altLang="en-CH" sz="1600" b="1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 Board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6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ET-W2AT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TT/ET</a:t>
          </a:r>
        </a:p>
      </dgm:t>
    </dgm:pt>
    <dgm:pt modelId="{AC031DD5-4302-42C4-A7B1-4E4E1BBF1278}" type="parTrans" cxnId="{94124169-E74C-4A3E-A58D-9B288233D8CD}">
      <dgm:prSet/>
      <dgm:spPr/>
      <dgm:t>
        <a:bodyPr/>
        <a:lstStyle/>
        <a:p>
          <a:endParaRPr lang="en-CH"/>
        </a:p>
      </dgm:t>
    </dgm:pt>
    <dgm:pt modelId="{1B110C80-D421-4B7B-928B-F75922D7F406}" type="sibTrans" cxnId="{94124169-E74C-4A3E-A58D-9B288233D8CD}">
      <dgm:prSet/>
      <dgm:spPr/>
      <dgm:t>
        <a:bodyPr/>
        <a:lstStyle/>
        <a:p>
          <a:endParaRPr lang="en-CH"/>
        </a:p>
      </dgm:t>
    </dgm:pt>
    <dgm:pt modelId="{6A2A9C88-C2AF-4B58-85F1-A9C2B4CA0D2F}" type="pres">
      <dgm:prSet presAssocID="{812C588B-63B5-476B-885C-310B9368F5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BAD31-BEB9-4290-8217-336F5D0FABDB}" type="pres">
      <dgm:prSet presAssocID="{32D0EA5F-2F6B-48EF-BD24-7EAF72D4550B}" presName="hierRoot1" presStyleCnt="0">
        <dgm:presLayoutVars>
          <dgm:hierBranch/>
        </dgm:presLayoutVars>
      </dgm:prSet>
      <dgm:spPr/>
    </dgm:pt>
    <dgm:pt modelId="{023BE844-0AE4-47F6-B899-DBD7B446E63C}" type="pres">
      <dgm:prSet presAssocID="{32D0EA5F-2F6B-48EF-BD24-7EAF72D4550B}" presName="rootComposite1" presStyleCnt="0"/>
      <dgm:spPr/>
    </dgm:pt>
    <dgm:pt modelId="{04EAD9F8-FBA1-4F20-A1F1-B46D6C905853}" type="pres">
      <dgm:prSet presAssocID="{32D0EA5F-2F6B-48EF-BD24-7EAF72D4550B}" presName="rootText1" presStyleLbl="node0" presStyleIdx="0" presStyleCnt="1" custScaleX="140539" custScaleY="146703">
        <dgm:presLayoutVars>
          <dgm:chPref val="3"/>
        </dgm:presLayoutVars>
      </dgm:prSet>
      <dgm:spPr/>
    </dgm:pt>
    <dgm:pt modelId="{81205B54-B351-4E26-B4CC-6D48AC8D959F}" type="pres">
      <dgm:prSet presAssocID="{32D0EA5F-2F6B-48EF-BD24-7EAF72D4550B}" presName="rootConnector1" presStyleLbl="node1" presStyleIdx="0" presStyleCnt="0"/>
      <dgm:spPr/>
    </dgm:pt>
    <dgm:pt modelId="{6B2823BD-E117-41DD-8609-F4406E8EE57A}" type="pres">
      <dgm:prSet presAssocID="{32D0EA5F-2F6B-48EF-BD24-7EAF72D4550B}" presName="hierChild2" presStyleCnt="0"/>
      <dgm:spPr/>
    </dgm:pt>
    <dgm:pt modelId="{658F2FAD-E4C9-4661-B45F-E610B0A97F07}" type="pres">
      <dgm:prSet presAssocID="{0306D53E-6CBB-41D6-9CBD-C92D6193105B}" presName="Name35" presStyleLbl="parChTrans1D2" presStyleIdx="0" presStyleCnt="3"/>
      <dgm:spPr/>
    </dgm:pt>
    <dgm:pt modelId="{7D28DEE2-8CDA-4FF0-8E57-DEDB303CAE9F}" type="pres">
      <dgm:prSet presAssocID="{E739449A-5696-4E27-9328-EDA2F43F9EC6}" presName="hierRoot2" presStyleCnt="0">
        <dgm:presLayoutVars>
          <dgm:hierBranch/>
        </dgm:presLayoutVars>
      </dgm:prSet>
      <dgm:spPr/>
    </dgm:pt>
    <dgm:pt modelId="{BEDCEC86-7F27-46DB-951C-2299DEE870F7}" type="pres">
      <dgm:prSet presAssocID="{E739449A-5696-4E27-9328-EDA2F43F9EC6}" presName="rootComposite" presStyleCnt="0"/>
      <dgm:spPr/>
    </dgm:pt>
    <dgm:pt modelId="{540B5AF0-CB42-46A3-9560-6A914B250603}" type="pres">
      <dgm:prSet presAssocID="{E739449A-5696-4E27-9328-EDA2F43F9EC6}" presName="rootText" presStyleLbl="node2" presStyleIdx="0" presStyleCnt="3" custScaleY="145523">
        <dgm:presLayoutVars>
          <dgm:chPref val="3"/>
        </dgm:presLayoutVars>
      </dgm:prSet>
      <dgm:spPr/>
    </dgm:pt>
    <dgm:pt modelId="{19D41A53-4780-4DE0-97C3-D6F850178D79}" type="pres">
      <dgm:prSet presAssocID="{E739449A-5696-4E27-9328-EDA2F43F9EC6}" presName="rootConnector" presStyleLbl="node2" presStyleIdx="0" presStyleCnt="3"/>
      <dgm:spPr/>
    </dgm:pt>
    <dgm:pt modelId="{F6B53D6E-E440-4F5B-AF8A-365E1FAA0897}" type="pres">
      <dgm:prSet presAssocID="{E739449A-5696-4E27-9328-EDA2F43F9EC6}" presName="hierChild4" presStyleCnt="0"/>
      <dgm:spPr/>
    </dgm:pt>
    <dgm:pt modelId="{B2EE0207-993E-4AE0-8EBD-79DACCE6C699}" type="pres">
      <dgm:prSet presAssocID="{E739449A-5696-4E27-9328-EDA2F43F9EC6}" presName="hierChild5" presStyleCnt="0"/>
      <dgm:spPr/>
    </dgm:pt>
    <dgm:pt modelId="{190ED18B-DACB-402E-BE0C-D40487C5AB43}" type="pres">
      <dgm:prSet presAssocID="{AC031DD5-4302-42C4-A7B1-4E4E1BBF1278}" presName="Name35" presStyleLbl="parChTrans1D2" presStyleIdx="1" presStyleCnt="3"/>
      <dgm:spPr/>
    </dgm:pt>
    <dgm:pt modelId="{0EEF5A93-B029-4E07-95BF-46F9580F6FDC}" type="pres">
      <dgm:prSet presAssocID="{4F92BFFC-0056-479F-BD0D-0EAB8489A191}" presName="hierRoot2" presStyleCnt="0">
        <dgm:presLayoutVars>
          <dgm:hierBranch val="init"/>
        </dgm:presLayoutVars>
      </dgm:prSet>
      <dgm:spPr/>
    </dgm:pt>
    <dgm:pt modelId="{AA09BE1B-5852-4B4B-8E39-668D1FD697E2}" type="pres">
      <dgm:prSet presAssocID="{4F92BFFC-0056-479F-BD0D-0EAB8489A191}" presName="rootComposite" presStyleCnt="0"/>
      <dgm:spPr/>
    </dgm:pt>
    <dgm:pt modelId="{F14B4417-D008-43A6-ACE8-84818AE62A49}" type="pres">
      <dgm:prSet presAssocID="{4F92BFFC-0056-479F-BD0D-0EAB8489A191}" presName="rootText" presStyleLbl="node2" presStyleIdx="1" presStyleCnt="3" custScaleY="145523">
        <dgm:presLayoutVars>
          <dgm:chPref val="3"/>
        </dgm:presLayoutVars>
      </dgm:prSet>
      <dgm:spPr>
        <a:xfrm>
          <a:off x="1885343" y="1743907"/>
          <a:ext cx="1555054" cy="1131480"/>
        </a:xfrm>
        <a:prstGeom prst="rect">
          <a:avLst/>
        </a:prstGeom>
      </dgm:spPr>
    </dgm:pt>
    <dgm:pt modelId="{7293BBF5-5CFA-4D51-A6E4-055EB597E7C8}" type="pres">
      <dgm:prSet presAssocID="{4F92BFFC-0056-479F-BD0D-0EAB8489A191}" presName="rootConnector" presStyleLbl="node2" presStyleIdx="1" presStyleCnt="3"/>
      <dgm:spPr/>
    </dgm:pt>
    <dgm:pt modelId="{041EDC32-D9BB-48BB-861D-7A8E173F1B1E}" type="pres">
      <dgm:prSet presAssocID="{4F92BFFC-0056-479F-BD0D-0EAB8489A191}" presName="hierChild4" presStyleCnt="0"/>
      <dgm:spPr/>
    </dgm:pt>
    <dgm:pt modelId="{E298E6FD-82A6-48A4-9A5F-125BF471BC93}" type="pres">
      <dgm:prSet presAssocID="{4F92BFFC-0056-479F-BD0D-0EAB8489A191}" presName="hierChild5" presStyleCnt="0"/>
      <dgm:spPr/>
    </dgm:pt>
    <dgm:pt modelId="{34329810-55C6-4879-A163-65C22518EE9A}" type="pres">
      <dgm:prSet presAssocID="{32481479-743B-4376-A41B-E03A041259D5}" presName="Name35" presStyleLbl="parChTrans1D2" presStyleIdx="2" presStyleCnt="3"/>
      <dgm:spPr/>
    </dgm:pt>
    <dgm:pt modelId="{51736526-67AC-4D79-952F-459F9C03F92E}" type="pres">
      <dgm:prSet presAssocID="{57428287-968C-4ED9-8E65-4BA288CDF18C}" presName="hierRoot2" presStyleCnt="0">
        <dgm:presLayoutVars>
          <dgm:hierBranch/>
        </dgm:presLayoutVars>
      </dgm:prSet>
      <dgm:spPr/>
    </dgm:pt>
    <dgm:pt modelId="{3B04E25A-6890-41D9-9404-CB4D13F6E71D}" type="pres">
      <dgm:prSet presAssocID="{57428287-968C-4ED9-8E65-4BA288CDF18C}" presName="rootComposite" presStyleCnt="0"/>
      <dgm:spPr/>
    </dgm:pt>
    <dgm:pt modelId="{F13C5718-B6D0-42E4-BF82-297DD816D3D3}" type="pres">
      <dgm:prSet presAssocID="{57428287-968C-4ED9-8E65-4BA288CDF18C}" presName="rootText" presStyleLbl="node2" presStyleIdx="2" presStyleCnt="3" custScaleY="145523">
        <dgm:presLayoutVars>
          <dgm:chPref val="3"/>
        </dgm:presLayoutVars>
      </dgm:prSet>
      <dgm:spPr>
        <a:xfrm>
          <a:off x="3766959" y="1743907"/>
          <a:ext cx="1555054" cy="1131480"/>
        </a:xfrm>
        <a:prstGeom prst="rect">
          <a:avLst/>
        </a:prstGeom>
      </dgm:spPr>
    </dgm:pt>
    <dgm:pt modelId="{A7C5EB4E-5FC6-46E4-A128-AF711C02E275}" type="pres">
      <dgm:prSet presAssocID="{57428287-968C-4ED9-8E65-4BA288CDF18C}" presName="rootConnector" presStyleLbl="node2" presStyleIdx="2" presStyleCnt="3"/>
      <dgm:spPr/>
    </dgm:pt>
    <dgm:pt modelId="{DBA15A6B-DDB6-4371-AAAF-A7AB6CD459E7}" type="pres">
      <dgm:prSet presAssocID="{57428287-968C-4ED9-8E65-4BA288CDF18C}" presName="hierChild4" presStyleCnt="0"/>
      <dgm:spPr/>
    </dgm:pt>
    <dgm:pt modelId="{D1B796C4-FE10-430B-9E27-85969991EFD5}" type="pres">
      <dgm:prSet presAssocID="{57428287-968C-4ED9-8E65-4BA288CDF18C}" presName="hierChild5" presStyleCnt="0"/>
      <dgm:spPr/>
    </dgm:pt>
    <dgm:pt modelId="{7A7B2299-1193-4C3C-954F-2F9D21CABEB0}" type="pres">
      <dgm:prSet presAssocID="{32D0EA5F-2F6B-48EF-BD24-7EAF72D4550B}" presName="hierChild3" presStyleCnt="0"/>
      <dgm:spPr/>
    </dgm:pt>
  </dgm:ptLst>
  <dgm:cxnLst>
    <dgm:cxn modelId="{D43A7508-2612-431D-A786-544A90CC9267}" type="presOf" srcId="{32481479-743B-4376-A41B-E03A041259D5}" destId="{34329810-55C6-4879-A163-65C22518EE9A}" srcOrd="0" destOrd="0" presId="urn:microsoft.com/office/officeart/2005/8/layout/orgChart1"/>
    <dgm:cxn modelId="{C1F8420B-08DD-44AB-AC06-45C02CF7810C}" type="presOf" srcId="{32D0EA5F-2F6B-48EF-BD24-7EAF72D4550B}" destId="{04EAD9F8-FBA1-4F20-A1F1-B46D6C905853}" srcOrd="0" destOrd="0" presId="urn:microsoft.com/office/officeart/2005/8/layout/orgChart1"/>
    <dgm:cxn modelId="{1628840C-C7BB-4C1E-B319-B6CCEF9002B0}" type="presOf" srcId="{32D0EA5F-2F6B-48EF-BD24-7EAF72D4550B}" destId="{81205B54-B351-4E26-B4CC-6D48AC8D959F}" srcOrd="1" destOrd="0" presId="urn:microsoft.com/office/officeart/2005/8/layout/orgChart1"/>
    <dgm:cxn modelId="{AECB960C-3BC4-497A-96CB-044851488E65}" type="presOf" srcId="{57428287-968C-4ED9-8E65-4BA288CDF18C}" destId="{F13C5718-B6D0-42E4-BF82-297DD816D3D3}" srcOrd="0" destOrd="0" presId="urn:microsoft.com/office/officeart/2005/8/layout/orgChart1"/>
    <dgm:cxn modelId="{B79FE834-96AF-48B1-A90E-04A4B83C9F23}" type="presOf" srcId="{0306D53E-6CBB-41D6-9CBD-C92D6193105B}" destId="{658F2FAD-E4C9-4661-B45F-E610B0A97F07}" srcOrd="0" destOrd="0" presId="urn:microsoft.com/office/officeart/2005/8/layout/orgChart1"/>
    <dgm:cxn modelId="{F17C6A38-95BC-4FBB-82CE-B246688B83E6}" type="presOf" srcId="{AC031DD5-4302-42C4-A7B1-4E4E1BBF1278}" destId="{190ED18B-DACB-402E-BE0C-D40487C5AB43}" srcOrd="0" destOrd="0" presId="urn:microsoft.com/office/officeart/2005/8/layout/orgChart1"/>
    <dgm:cxn modelId="{824FFC3D-329C-4393-AFC2-684D9DDECE97}" type="presOf" srcId="{E739449A-5696-4E27-9328-EDA2F43F9EC6}" destId="{19D41A53-4780-4DE0-97C3-D6F850178D79}" srcOrd="1" destOrd="0" presId="urn:microsoft.com/office/officeart/2005/8/layout/orgChart1"/>
    <dgm:cxn modelId="{F307B45B-68EE-468E-AEBE-4D21E1F548C4}" type="presOf" srcId="{812C588B-63B5-476B-885C-310B9368F5DC}" destId="{6A2A9C88-C2AF-4B58-85F1-A9C2B4CA0D2F}" srcOrd="0" destOrd="0" presId="urn:microsoft.com/office/officeart/2005/8/layout/orgChart1"/>
    <dgm:cxn modelId="{C58D0467-018F-4D03-9DB4-B4B16D0FA31F}" srcId="{812C588B-63B5-476B-885C-310B9368F5DC}" destId="{32D0EA5F-2F6B-48EF-BD24-7EAF72D4550B}" srcOrd="0" destOrd="0" parTransId="{0FFA564A-64E5-4568-9CB9-6A84BE7766FC}" sibTransId="{F7A55AEC-FCE0-46CD-BCFC-76A43F22E01C}"/>
    <dgm:cxn modelId="{94124169-E74C-4A3E-A58D-9B288233D8CD}" srcId="{32D0EA5F-2F6B-48EF-BD24-7EAF72D4550B}" destId="{4F92BFFC-0056-479F-BD0D-0EAB8489A191}" srcOrd="1" destOrd="0" parTransId="{AC031DD5-4302-42C4-A7B1-4E4E1BBF1278}" sibTransId="{1B110C80-D421-4B7B-928B-F75922D7F406}"/>
    <dgm:cxn modelId="{28E10159-3C8A-4E8C-8A5A-FFA2B4DA6EC5}" type="presOf" srcId="{4F92BFFC-0056-479F-BD0D-0EAB8489A191}" destId="{7293BBF5-5CFA-4D51-A6E4-055EB597E7C8}" srcOrd="1" destOrd="0" presId="urn:microsoft.com/office/officeart/2005/8/layout/orgChart1"/>
    <dgm:cxn modelId="{D181E27D-BDB0-4291-BA82-CFA8DC6B0E96}" srcId="{32D0EA5F-2F6B-48EF-BD24-7EAF72D4550B}" destId="{E739449A-5696-4E27-9328-EDA2F43F9EC6}" srcOrd="0" destOrd="0" parTransId="{0306D53E-6CBB-41D6-9CBD-C92D6193105B}" sibTransId="{A936F309-210E-424D-B52C-E00FF5E98BC8}"/>
    <dgm:cxn modelId="{D906549B-3982-4EA2-9E37-4D59643994BD}" type="presOf" srcId="{E739449A-5696-4E27-9328-EDA2F43F9EC6}" destId="{540B5AF0-CB42-46A3-9560-6A914B250603}" srcOrd="0" destOrd="0" presId="urn:microsoft.com/office/officeart/2005/8/layout/orgChart1"/>
    <dgm:cxn modelId="{EE4A28AB-5646-48D9-9655-9E5BF93491F2}" type="presOf" srcId="{4F92BFFC-0056-479F-BD0D-0EAB8489A191}" destId="{F14B4417-D008-43A6-ACE8-84818AE62A49}" srcOrd="0" destOrd="0" presId="urn:microsoft.com/office/officeart/2005/8/layout/orgChart1"/>
    <dgm:cxn modelId="{6F8D56BD-695A-42FC-867C-1477AEB2CC32}" srcId="{32D0EA5F-2F6B-48EF-BD24-7EAF72D4550B}" destId="{57428287-968C-4ED9-8E65-4BA288CDF18C}" srcOrd="2" destOrd="0" parTransId="{32481479-743B-4376-A41B-E03A041259D5}" sibTransId="{BC0024D4-CE5F-4377-955F-3C77F8192831}"/>
    <dgm:cxn modelId="{0B6C69F5-117E-4895-9A86-A9E152F49E8F}" type="presOf" srcId="{57428287-968C-4ED9-8E65-4BA288CDF18C}" destId="{A7C5EB4E-5FC6-46E4-A128-AF711C02E275}" srcOrd="1" destOrd="0" presId="urn:microsoft.com/office/officeart/2005/8/layout/orgChart1"/>
    <dgm:cxn modelId="{AFE98FDD-A12A-4732-AF5F-F6AD3DEDA42F}" type="presParOf" srcId="{6A2A9C88-C2AF-4B58-85F1-A9C2B4CA0D2F}" destId="{B4CBAD31-BEB9-4290-8217-336F5D0FABDB}" srcOrd="0" destOrd="0" presId="urn:microsoft.com/office/officeart/2005/8/layout/orgChart1"/>
    <dgm:cxn modelId="{C72BE7A2-C6D4-4E5D-8E8A-14859F7C1C6C}" type="presParOf" srcId="{B4CBAD31-BEB9-4290-8217-336F5D0FABDB}" destId="{023BE844-0AE4-47F6-B899-DBD7B446E63C}" srcOrd="0" destOrd="0" presId="urn:microsoft.com/office/officeart/2005/8/layout/orgChart1"/>
    <dgm:cxn modelId="{3CFF1994-28F3-4294-BE94-DA2A3F7372E5}" type="presParOf" srcId="{023BE844-0AE4-47F6-B899-DBD7B446E63C}" destId="{04EAD9F8-FBA1-4F20-A1F1-B46D6C905853}" srcOrd="0" destOrd="0" presId="urn:microsoft.com/office/officeart/2005/8/layout/orgChart1"/>
    <dgm:cxn modelId="{9943BE26-AED2-484D-B308-AC2B8BD454A2}" type="presParOf" srcId="{023BE844-0AE4-47F6-B899-DBD7B446E63C}" destId="{81205B54-B351-4E26-B4CC-6D48AC8D959F}" srcOrd="1" destOrd="0" presId="urn:microsoft.com/office/officeart/2005/8/layout/orgChart1"/>
    <dgm:cxn modelId="{016C50A8-7057-4ADF-9728-177B7258FD2E}" type="presParOf" srcId="{B4CBAD31-BEB9-4290-8217-336F5D0FABDB}" destId="{6B2823BD-E117-41DD-8609-F4406E8EE57A}" srcOrd="1" destOrd="0" presId="urn:microsoft.com/office/officeart/2005/8/layout/orgChart1"/>
    <dgm:cxn modelId="{4BA933D9-6A64-438B-AA40-390F65F34F6C}" type="presParOf" srcId="{6B2823BD-E117-41DD-8609-F4406E8EE57A}" destId="{658F2FAD-E4C9-4661-B45F-E610B0A97F07}" srcOrd="0" destOrd="0" presId="urn:microsoft.com/office/officeart/2005/8/layout/orgChart1"/>
    <dgm:cxn modelId="{149889F6-C920-46FD-A3F4-8825AC51E676}" type="presParOf" srcId="{6B2823BD-E117-41DD-8609-F4406E8EE57A}" destId="{7D28DEE2-8CDA-4FF0-8E57-DEDB303CAE9F}" srcOrd="1" destOrd="0" presId="urn:microsoft.com/office/officeart/2005/8/layout/orgChart1"/>
    <dgm:cxn modelId="{0D189E61-0FCC-4BBA-9B07-8F9E6D91BECA}" type="presParOf" srcId="{7D28DEE2-8CDA-4FF0-8E57-DEDB303CAE9F}" destId="{BEDCEC86-7F27-46DB-951C-2299DEE870F7}" srcOrd="0" destOrd="0" presId="urn:microsoft.com/office/officeart/2005/8/layout/orgChart1"/>
    <dgm:cxn modelId="{03E3A431-2B14-4B4D-AA49-89420456F862}" type="presParOf" srcId="{BEDCEC86-7F27-46DB-951C-2299DEE870F7}" destId="{540B5AF0-CB42-46A3-9560-6A914B250603}" srcOrd="0" destOrd="0" presId="urn:microsoft.com/office/officeart/2005/8/layout/orgChart1"/>
    <dgm:cxn modelId="{8CC49391-C132-4136-8640-BD73A17216E3}" type="presParOf" srcId="{BEDCEC86-7F27-46DB-951C-2299DEE870F7}" destId="{19D41A53-4780-4DE0-97C3-D6F850178D79}" srcOrd="1" destOrd="0" presId="urn:microsoft.com/office/officeart/2005/8/layout/orgChart1"/>
    <dgm:cxn modelId="{5C443AEB-931A-45A0-96A2-B1621C506406}" type="presParOf" srcId="{7D28DEE2-8CDA-4FF0-8E57-DEDB303CAE9F}" destId="{F6B53D6E-E440-4F5B-AF8A-365E1FAA0897}" srcOrd="1" destOrd="0" presId="urn:microsoft.com/office/officeart/2005/8/layout/orgChart1"/>
    <dgm:cxn modelId="{1FF9EA19-30CD-47C6-A65A-2C61DA982034}" type="presParOf" srcId="{7D28DEE2-8CDA-4FF0-8E57-DEDB303CAE9F}" destId="{B2EE0207-993E-4AE0-8EBD-79DACCE6C699}" srcOrd="2" destOrd="0" presId="urn:microsoft.com/office/officeart/2005/8/layout/orgChart1"/>
    <dgm:cxn modelId="{4D8B16AF-698A-42C1-91B8-AC12A776F2F0}" type="presParOf" srcId="{6B2823BD-E117-41DD-8609-F4406E8EE57A}" destId="{190ED18B-DACB-402E-BE0C-D40487C5AB43}" srcOrd="2" destOrd="0" presId="urn:microsoft.com/office/officeart/2005/8/layout/orgChart1"/>
    <dgm:cxn modelId="{0477FBC9-E7A7-4786-B6C3-6397D6D1306A}" type="presParOf" srcId="{6B2823BD-E117-41DD-8609-F4406E8EE57A}" destId="{0EEF5A93-B029-4E07-95BF-46F9580F6FDC}" srcOrd="3" destOrd="0" presId="urn:microsoft.com/office/officeart/2005/8/layout/orgChart1"/>
    <dgm:cxn modelId="{56EB9FCB-F67E-4160-B651-363FBA42D5CD}" type="presParOf" srcId="{0EEF5A93-B029-4E07-95BF-46F9580F6FDC}" destId="{AA09BE1B-5852-4B4B-8E39-668D1FD697E2}" srcOrd="0" destOrd="0" presId="urn:microsoft.com/office/officeart/2005/8/layout/orgChart1"/>
    <dgm:cxn modelId="{71B0A161-A810-4E8B-90F9-0BED0E611A45}" type="presParOf" srcId="{AA09BE1B-5852-4B4B-8E39-668D1FD697E2}" destId="{F14B4417-D008-43A6-ACE8-84818AE62A49}" srcOrd="0" destOrd="0" presId="urn:microsoft.com/office/officeart/2005/8/layout/orgChart1"/>
    <dgm:cxn modelId="{909A8672-2C5A-410D-9E29-32E874FD6859}" type="presParOf" srcId="{AA09BE1B-5852-4B4B-8E39-668D1FD697E2}" destId="{7293BBF5-5CFA-4D51-A6E4-055EB597E7C8}" srcOrd="1" destOrd="0" presId="urn:microsoft.com/office/officeart/2005/8/layout/orgChart1"/>
    <dgm:cxn modelId="{B4AF1519-D30C-4F32-B3F3-2EDBE451E90A}" type="presParOf" srcId="{0EEF5A93-B029-4E07-95BF-46F9580F6FDC}" destId="{041EDC32-D9BB-48BB-861D-7A8E173F1B1E}" srcOrd="1" destOrd="0" presId="urn:microsoft.com/office/officeart/2005/8/layout/orgChart1"/>
    <dgm:cxn modelId="{755856D5-03A3-454A-8935-1BB578ACF0BD}" type="presParOf" srcId="{0EEF5A93-B029-4E07-95BF-46F9580F6FDC}" destId="{E298E6FD-82A6-48A4-9A5F-125BF471BC93}" srcOrd="2" destOrd="0" presId="urn:microsoft.com/office/officeart/2005/8/layout/orgChart1"/>
    <dgm:cxn modelId="{E1DF5752-DDB6-4F54-9F0B-26FC1D85F052}" type="presParOf" srcId="{6B2823BD-E117-41DD-8609-F4406E8EE57A}" destId="{34329810-55C6-4879-A163-65C22518EE9A}" srcOrd="4" destOrd="0" presId="urn:microsoft.com/office/officeart/2005/8/layout/orgChart1"/>
    <dgm:cxn modelId="{4A6559BE-BFD2-43BF-90FF-8E2EA4B6C2E9}" type="presParOf" srcId="{6B2823BD-E117-41DD-8609-F4406E8EE57A}" destId="{51736526-67AC-4D79-952F-459F9C03F92E}" srcOrd="5" destOrd="0" presId="urn:microsoft.com/office/officeart/2005/8/layout/orgChart1"/>
    <dgm:cxn modelId="{CAAFE00C-2B69-42D1-AA0D-9E40ECC6D901}" type="presParOf" srcId="{51736526-67AC-4D79-952F-459F9C03F92E}" destId="{3B04E25A-6890-41D9-9404-CB4D13F6E71D}" srcOrd="0" destOrd="0" presId="urn:microsoft.com/office/officeart/2005/8/layout/orgChart1"/>
    <dgm:cxn modelId="{CBABDDEB-068C-42F7-9547-92FF9857FC4B}" type="presParOf" srcId="{3B04E25A-6890-41D9-9404-CB4D13F6E71D}" destId="{F13C5718-B6D0-42E4-BF82-297DD816D3D3}" srcOrd="0" destOrd="0" presId="urn:microsoft.com/office/officeart/2005/8/layout/orgChart1"/>
    <dgm:cxn modelId="{B9CF8535-1450-4ABC-9004-5A5616D738A0}" type="presParOf" srcId="{3B04E25A-6890-41D9-9404-CB4D13F6E71D}" destId="{A7C5EB4E-5FC6-46E4-A128-AF711C02E275}" srcOrd="1" destOrd="0" presId="urn:microsoft.com/office/officeart/2005/8/layout/orgChart1"/>
    <dgm:cxn modelId="{16182E61-A7D0-48B6-825E-F4844893D51A}" type="presParOf" srcId="{51736526-67AC-4D79-952F-459F9C03F92E}" destId="{DBA15A6B-DDB6-4371-AAAF-A7AB6CD459E7}" srcOrd="1" destOrd="0" presId="urn:microsoft.com/office/officeart/2005/8/layout/orgChart1"/>
    <dgm:cxn modelId="{429E856B-4183-4EC3-9136-25C855692925}" type="presParOf" srcId="{51736526-67AC-4D79-952F-459F9C03F92E}" destId="{D1B796C4-FE10-430B-9E27-85969991EFD5}" srcOrd="2" destOrd="0" presId="urn:microsoft.com/office/officeart/2005/8/layout/orgChart1"/>
    <dgm:cxn modelId="{B4EC5753-6F23-46EC-A534-60AFBB904D2F}" type="presParOf" srcId="{B4CBAD31-BEB9-4290-8217-336F5D0FABDB}" destId="{7A7B2299-1193-4C3C-954F-2F9D21CABEB0}" srcOrd="2" destOrd="0" presId="urn:microsoft.com/office/officeart/2005/8/layout/orgChart1"/>
  </dgm:cxnLst>
  <dgm:bg>
    <a:noFill/>
    <a:effectLst>
      <a:outerShdw blurRad="50800" dist="38100" dir="2700000" algn="tl" rotWithShape="0">
        <a:schemeClr val="accent5">
          <a:lumMod val="60000"/>
          <a:lumOff val="40000"/>
          <a:alpha val="40000"/>
        </a:scheme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29810-55C6-4879-A163-65C22518EE9A}">
      <dsp:nvSpPr>
        <dsp:cNvPr id="0" name=""/>
        <dsp:cNvSpPr/>
      </dsp:nvSpPr>
      <dsp:spPr>
        <a:xfrm>
          <a:off x="3603679" y="1131131"/>
          <a:ext cx="1862985" cy="3233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664"/>
              </a:lnTo>
              <a:lnTo>
                <a:pt x="1862985" y="161664"/>
              </a:lnTo>
              <a:lnTo>
                <a:pt x="1862985" y="32332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ED18B-DACB-402E-BE0C-D40487C5AB43}">
      <dsp:nvSpPr>
        <dsp:cNvPr id="0" name=""/>
        <dsp:cNvSpPr/>
      </dsp:nvSpPr>
      <dsp:spPr>
        <a:xfrm>
          <a:off x="3557959" y="1131131"/>
          <a:ext cx="91440" cy="3233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332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F2FAD-E4C9-4661-B45F-E610B0A97F07}">
      <dsp:nvSpPr>
        <dsp:cNvPr id="0" name=""/>
        <dsp:cNvSpPr/>
      </dsp:nvSpPr>
      <dsp:spPr>
        <a:xfrm>
          <a:off x="1740693" y="1131131"/>
          <a:ext cx="1862985" cy="323328"/>
        </a:xfrm>
        <a:custGeom>
          <a:avLst/>
          <a:gdLst/>
          <a:ahLst/>
          <a:cxnLst/>
          <a:rect l="0" t="0" r="0" b="0"/>
          <a:pathLst>
            <a:path>
              <a:moveTo>
                <a:pt x="1862985" y="0"/>
              </a:moveTo>
              <a:lnTo>
                <a:pt x="1862985" y="161664"/>
              </a:lnTo>
              <a:lnTo>
                <a:pt x="0" y="161664"/>
              </a:lnTo>
              <a:lnTo>
                <a:pt x="0" y="323328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D9F8-FBA1-4F20-A1F1-B46D6C905853}">
      <dsp:nvSpPr>
        <dsp:cNvPr id="0" name=""/>
        <dsp:cNvSpPr/>
      </dsp:nvSpPr>
      <dsp:spPr>
        <a:xfrm>
          <a:off x="2521769" y="1769"/>
          <a:ext cx="2163819" cy="1129362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1" i="0" u="none" strike="noStrike" kern="1200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Chair</a:t>
          </a:r>
          <a:endParaRPr kumimoji="0" lang="en-US" altLang="en-CH" sz="1600" b="0" i="0" u="none" strike="noStrike" kern="1200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100" b="0" i="0" u="none" strike="noStrike" kern="1200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Rémy Giraud SC-IMT chair </a:t>
          </a:r>
          <a:endParaRPr kumimoji="0" lang="en-US" altLang="en-CH" sz="1100" b="0" i="0" u="none" strike="noStrike" kern="1200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100" b="0" i="0" u="none" strike="noStrike" kern="1200" cap="none" normalizeH="0" baseline="0" dirty="0">
              <a:ln/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rPr>
            <a:t>Jeremy Tandy Vice-chair SC-IMT</a:t>
          </a:r>
          <a:endParaRPr kumimoji="0" lang="en-US" altLang="en-CH" sz="1100" b="0" i="0" u="none" strike="noStrike" kern="1200" cap="none" normalizeH="0" baseline="0" dirty="0">
            <a:ln/>
            <a:solidFill>
              <a:schemeClr val="tx2">
                <a:lumMod val="75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2521769" y="1769"/>
        <a:ext cx="2163819" cy="1129362"/>
      </dsp:txXfrm>
    </dsp:sp>
    <dsp:sp modelId="{540B5AF0-CB42-46A3-9560-6A914B250603}">
      <dsp:nvSpPr>
        <dsp:cNvPr id="0" name=""/>
        <dsp:cNvSpPr/>
      </dsp:nvSpPr>
      <dsp:spPr>
        <a:xfrm>
          <a:off x="970864" y="1454459"/>
          <a:ext cx="1539657" cy="112027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144000" rIns="9525" bIns="9525" numCol="1" spcCol="1270" anchor="t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500" b="1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Project Manager</a:t>
          </a:r>
          <a:endParaRPr kumimoji="0" lang="en-US" altLang="en-CH" sz="15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200" b="0" i="0" u="none" strike="noStrike" kern="1200" cap="none" normalizeH="0" baseline="0" dirty="0">
            <a:ln/>
            <a:effectLst/>
            <a:latin typeface="Arial" panose="020B0604020202020204" pitchFamily="34" charset="0"/>
            <a:ea typeface="Times New Roman" panose="02020603050405020304" pitchFamily="18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Enrico </a:t>
          </a:r>
          <a:r>
            <a:rPr kumimoji="0" lang="en-US" altLang="en-CH" sz="1200" b="0" i="0" u="none" strike="noStrike" kern="1200" cap="none" normalizeH="0" baseline="0" dirty="0" err="1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Fucile</a:t>
          </a:r>
          <a:endParaRPr kumimoji="0" lang="en-US" altLang="en-CH" sz="12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Hassan Haddouch </a:t>
          </a:r>
          <a:endParaRPr kumimoji="0" lang="en-US" altLang="en-CH" sz="12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200" b="0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WMO</a:t>
          </a:r>
          <a:endParaRPr kumimoji="0" lang="en-US" altLang="en-CH" sz="12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970864" y="1454459"/>
        <a:ext cx="1539657" cy="1120278"/>
      </dsp:txXfrm>
    </dsp:sp>
    <dsp:sp modelId="{F14B4417-D008-43A6-ACE8-84818AE62A49}">
      <dsp:nvSpPr>
        <dsp:cNvPr id="0" name=""/>
        <dsp:cNvSpPr/>
      </dsp:nvSpPr>
      <dsp:spPr>
        <a:xfrm>
          <a:off x="2833850" y="1454459"/>
          <a:ext cx="1539657" cy="1120278"/>
        </a:xfrm>
        <a:prstGeom prst="rect">
          <a:avLst/>
        </a:prstGeom>
        <a:solidFill>
          <a:srgbClr val="1F497D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144000" rIns="9525" bIns="9525" numCol="1" spcCol="1270" anchor="t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500" b="1" i="0" u="none" strike="noStrike" kern="1200" cap="none" normalizeH="0" baseline="0" dirty="0">
              <a:ln/>
              <a:solidFill>
                <a:prstClr val="white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+mn-cs"/>
            </a:rPr>
            <a:t>Project</a:t>
          </a:r>
          <a:r>
            <a:rPr kumimoji="0" lang="en-US" altLang="en-CH" sz="1600" b="1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 Board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6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ET-W2AT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</a:rPr>
            <a:t>TT/ET</a:t>
          </a:r>
        </a:p>
      </dsp:txBody>
      <dsp:txXfrm>
        <a:off x="2833850" y="1454459"/>
        <a:ext cx="1539657" cy="1120278"/>
      </dsp:txXfrm>
    </dsp:sp>
    <dsp:sp modelId="{F13C5718-B6D0-42E4-BF82-297DD816D3D3}">
      <dsp:nvSpPr>
        <dsp:cNvPr id="0" name=""/>
        <dsp:cNvSpPr/>
      </dsp:nvSpPr>
      <dsp:spPr>
        <a:xfrm>
          <a:off x="4696836" y="1454459"/>
          <a:ext cx="1539657" cy="1120278"/>
        </a:xfrm>
        <a:prstGeom prst="rect">
          <a:avLst/>
        </a:prstGeom>
        <a:solidFill>
          <a:srgbClr val="1F497D">
            <a:hueOff val="0"/>
            <a:satOff val="0"/>
            <a:lumOff val="0"/>
            <a:alphaOff val="0"/>
          </a:srgbClr>
        </a:solidFill>
        <a:ln w="25400" cap="flat" cmpd="sng" algn="ctr">
          <a:noFill/>
          <a:prstDash val="solid"/>
        </a:ln>
        <a:effectLst>
          <a:outerShdw blurRad="76200" dir="13500000" sy="23000" kx="12000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144000" rIns="9525" bIns="9525" numCol="1" spcCol="1270" anchor="t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1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Project Team</a:t>
          </a: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0" lang="en-US" altLang="en-CH" sz="1500" b="1" i="0" u="none" strike="noStrike" kern="1200" cap="none" normalizeH="0" baseline="0" dirty="0">
            <a:ln/>
            <a:solidFill>
              <a:prstClr val="white"/>
            </a:solidFill>
            <a:effectLst/>
            <a:latin typeface="Arial" panose="020B0604020202020204" pitchFamily="34" charset="0"/>
            <a:ea typeface="Times New Roman" panose="02020603050405020304" pitchFamily="18" charset="0"/>
            <a:cs typeface="+mn-cs"/>
          </a:endParaRPr>
        </a:p>
        <a:p>
          <a:pPr marL="0" marR="0" lvl="0" indent="0" algn="ctr" defTabSz="914400" rtl="0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CH" sz="1600" b="0" i="0" u="none" strike="noStrike" kern="1200" cap="none" normalizeH="0" baseline="0" dirty="0">
              <a:ln/>
              <a:effectLst/>
              <a:latin typeface="Arial" panose="020B0604020202020204" pitchFamily="34" charset="0"/>
              <a:ea typeface="Times New Roman" panose="02020603050405020304" pitchFamily="18" charset="0"/>
            </a:rPr>
            <a:t>Pilot phase Team</a:t>
          </a:r>
          <a:endParaRPr kumimoji="0" lang="en-US" altLang="en-CH" sz="16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696836" y="1454459"/>
        <a:ext cx="1539657" cy="1120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998F-8728-1549-83BA-986C6A26FE54}" type="datetimeFigureOut">
              <a:rPr lang="en-GB" smtClean="0"/>
              <a:pPr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D7448-BA1D-3742-9819-D3EC6E0D6A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CD4AB8-3A11-4583-AC31-2BAB11A6963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54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3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72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48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17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81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04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564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26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73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7D215-8914-4AFF-AFEE-38176D2AA964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CD5AC-5239-4317-A018-1F813C8A6B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5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7F95F4-6F6F-A948-B3CB-ED7C23750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156" y="-41453"/>
            <a:ext cx="12261156" cy="69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7D215-8914-4AFF-AFEE-38176D2AA964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CD5AC-5239-4317-A018-1F813C8A6B4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198882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E3D274-0336-1548-B843-F77B57059E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2449" y="0"/>
            <a:ext cx="12244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1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unity.wmo.int/meetings/1st-coordination-meeting-of-wis2-pilot-phas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6.emf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7.svg"/><Relationship Id="rId9" Type="http://schemas.openxmlformats.org/officeDocument/2006/relationships/image" Target="../media/image17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129E49-9846-9749-8902-E3A01EEF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86" y="0"/>
            <a:ext cx="1228178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8A79B-A3F6-994F-AB3D-F324972CE364}"/>
              </a:ext>
            </a:extLst>
          </p:cNvPr>
          <p:cNvSpPr txBox="1">
            <a:spLocks/>
          </p:cNvSpPr>
          <p:nvPr/>
        </p:nvSpPr>
        <p:spPr>
          <a:xfrm>
            <a:off x="2239924" y="1176576"/>
            <a:ext cx="9191625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WIS 2.0 Pilot Phase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02572-AC2B-5749-8D75-28918E986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3361" y="3297512"/>
            <a:ext cx="5517447" cy="1086199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Hassan Haddouch</a:t>
            </a:r>
            <a:endParaRPr lang="en-CH" sz="2400" b="1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WIS 2.0 Manager</a:t>
            </a:r>
            <a:endParaRPr lang="en-CH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91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469E74-266F-C972-2437-72B3B412E5C1}"/>
              </a:ext>
            </a:extLst>
          </p:cNvPr>
          <p:cNvSpPr txBox="1"/>
          <p:nvPr/>
        </p:nvSpPr>
        <p:spPr>
          <a:xfrm>
            <a:off x="3777918" y="0"/>
            <a:ext cx="5199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Packages</a:t>
            </a:r>
          </a:p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Management &amp; Reporting</a:t>
            </a:r>
            <a:endParaRPr lang="en-CH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23FA7-A70B-1C76-96AF-9201C9BF086E}"/>
              </a:ext>
            </a:extLst>
          </p:cNvPr>
          <p:cNvGrpSpPr/>
          <p:nvPr/>
        </p:nvGrpSpPr>
        <p:grpSpPr>
          <a:xfrm>
            <a:off x="163905" y="1219200"/>
            <a:ext cx="6970541" cy="4406900"/>
            <a:chOff x="2378015" y="4242151"/>
            <a:chExt cx="6392955" cy="2237787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499B17-CAEB-6C5C-7A74-CA4745FCF637}"/>
                </a:ext>
              </a:extLst>
            </p:cNvPr>
            <p:cNvSpPr/>
            <p:nvPr/>
          </p:nvSpPr>
          <p:spPr>
            <a:xfrm>
              <a:off x="2428219" y="4310086"/>
              <a:ext cx="2550272" cy="355554"/>
            </a:xfrm>
            <a:custGeom>
              <a:avLst/>
              <a:gdLst>
                <a:gd name="connsiteX0" fmla="*/ 0 w 2550272"/>
                <a:gd name="connsiteY0" fmla="*/ 0 h 355554"/>
                <a:gd name="connsiteX1" fmla="*/ 2550272 w 2550272"/>
                <a:gd name="connsiteY1" fmla="*/ 0 h 355554"/>
                <a:gd name="connsiteX2" fmla="*/ 2550272 w 2550272"/>
                <a:gd name="connsiteY2" fmla="*/ 355554 h 355554"/>
                <a:gd name="connsiteX3" fmla="*/ 0 w 2550272"/>
                <a:gd name="connsiteY3" fmla="*/ 355554 h 355554"/>
                <a:gd name="connsiteX4" fmla="*/ 0 w 2550272"/>
                <a:gd name="connsiteY4" fmla="*/ 0 h 3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355554">
                  <a:moveTo>
                    <a:pt x="0" y="0"/>
                  </a:moveTo>
                  <a:lnTo>
                    <a:pt x="2550272" y="0"/>
                  </a:lnTo>
                  <a:lnTo>
                    <a:pt x="2550272" y="355554"/>
                  </a:lnTo>
                  <a:lnTo>
                    <a:pt x="0" y="3555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WP7 – Registration and Credential Management</a:t>
              </a:r>
              <a:endParaRPr lang="en-CH" sz="1400" b="1" kern="1200" dirty="0">
                <a:solidFill>
                  <a:schemeClr val="accent4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7987BF7-1112-C6B8-6D3E-3454E6642DBF}"/>
                </a:ext>
              </a:extLst>
            </p:cNvPr>
            <p:cNvSpPr/>
            <p:nvPr/>
          </p:nvSpPr>
          <p:spPr>
            <a:xfrm>
              <a:off x="4978491" y="4254834"/>
              <a:ext cx="510054" cy="410807"/>
            </a:xfrm>
            <a:prstGeom prst="leftBrace">
              <a:avLst>
                <a:gd name="adj1" fmla="val 35000"/>
                <a:gd name="adj2" fmla="val 50000"/>
              </a:avLst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D411AD-7F1B-849F-EF46-72E6DC677BCA}"/>
                </a:ext>
              </a:extLst>
            </p:cNvPr>
            <p:cNvSpPr/>
            <p:nvPr/>
          </p:nvSpPr>
          <p:spPr>
            <a:xfrm>
              <a:off x="5692567" y="4242151"/>
              <a:ext cx="3069906" cy="421363"/>
            </a:xfrm>
            <a:custGeom>
              <a:avLst/>
              <a:gdLst>
                <a:gd name="connsiteX0" fmla="*/ 0 w 3088300"/>
                <a:gd name="connsiteY0" fmla="*/ 0 h 355554"/>
                <a:gd name="connsiteX1" fmla="*/ 3088300 w 3088300"/>
                <a:gd name="connsiteY1" fmla="*/ 0 h 355554"/>
                <a:gd name="connsiteX2" fmla="*/ 3088300 w 3088300"/>
                <a:gd name="connsiteY2" fmla="*/ 355554 h 355554"/>
                <a:gd name="connsiteX3" fmla="*/ 0 w 3088300"/>
                <a:gd name="connsiteY3" fmla="*/ 355554 h 355554"/>
                <a:gd name="connsiteX4" fmla="*/ 0 w 3088300"/>
                <a:gd name="connsiteY4" fmla="*/ 0 h 3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300" h="355554">
                  <a:moveTo>
                    <a:pt x="0" y="0"/>
                  </a:moveTo>
                  <a:lnTo>
                    <a:pt x="3088300" y="0"/>
                  </a:lnTo>
                  <a:lnTo>
                    <a:pt x="3088300" y="355554"/>
                  </a:lnTo>
                  <a:lnTo>
                    <a:pt x="0" y="355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2678862"/>
                <a:satOff val="16139"/>
                <a:lumOff val="1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0" rIns="0" bIns="18000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CH" sz="1600" b="1" kern="1200" dirty="0">
                <a:solidFill>
                  <a:srgbClr val="003777"/>
                </a:solidFill>
                <a:latin typeface="+mj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solidFill>
                    <a:srgbClr val="003777"/>
                  </a:solidFill>
                  <a:latin typeface="+mj-lt"/>
                </a:rPr>
                <a:t>WMO</a:t>
              </a:r>
              <a:endParaRPr lang="en-CH" sz="1600" b="1" kern="1200" dirty="0">
                <a:solidFill>
                  <a:srgbClr val="003777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71C54F-F758-598C-B2DA-8B141642A789}"/>
                </a:ext>
              </a:extLst>
            </p:cNvPr>
            <p:cNvSpPr/>
            <p:nvPr/>
          </p:nvSpPr>
          <p:spPr>
            <a:xfrm>
              <a:off x="2378015" y="4776720"/>
              <a:ext cx="2550272" cy="205847"/>
            </a:xfrm>
            <a:custGeom>
              <a:avLst/>
              <a:gdLst>
                <a:gd name="connsiteX0" fmla="*/ 0 w 2550272"/>
                <a:gd name="connsiteY0" fmla="*/ 0 h 205847"/>
                <a:gd name="connsiteX1" fmla="*/ 2550272 w 2550272"/>
                <a:gd name="connsiteY1" fmla="*/ 0 h 205847"/>
                <a:gd name="connsiteX2" fmla="*/ 2550272 w 2550272"/>
                <a:gd name="connsiteY2" fmla="*/ 205847 h 205847"/>
                <a:gd name="connsiteX3" fmla="*/ 0 w 2550272"/>
                <a:gd name="connsiteY3" fmla="*/ 205847 h 205847"/>
                <a:gd name="connsiteX4" fmla="*/ 0 w 2550272"/>
                <a:gd name="connsiteY4" fmla="*/ 0 h 2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205847">
                  <a:moveTo>
                    <a:pt x="0" y="0"/>
                  </a:moveTo>
                  <a:lnTo>
                    <a:pt x="2550272" y="0"/>
                  </a:lnTo>
                  <a:lnTo>
                    <a:pt x="2550272" y="205847"/>
                  </a:lnTo>
                  <a:lnTo>
                    <a:pt x="0" y="2058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WP8 – Transition</a:t>
              </a:r>
              <a:endParaRPr lang="en-CH" sz="1400" b="1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73541D1C-B26B-D7D9-CD66-E76CFC28DD39}"/>
                </a:ext>
              </a:extLst>
            </p:cNvPr>
            <p:cNvSpPr/>
            <p:nvPr/>
          </p:nvSpPr>
          <p:spPr>
            <a:xfrm>
              <a:off x="4978491" y="4718825"/>
              <a:ext cx="510054" cy="321636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AA6AB5-644E-5FA3-345E-E2813D541862}"/>
                </a:ext>
              </a:extLst>
            </p:cNvPr>
            <p:cNvSpPr/>
            <p:nvPr/>
          </p:nvSpPr>
          <p:spPr>
            <a:xfrm>
              <a:off x="5692567" y="4679250"/>
              <a:ext cx="3069906" cy="402079"/>
            </a:xfrm>
            <a:custGeom>
              <a:avLst/>
              <a:gdLst>
                <a:gd name="connsiteX0" fmla="*/ 0 w 3069906"/>
                <a:gd name="connsiteY0" fmla="*/ 0 h 321636"/>
                <a:gd name="connsiteX1" fmla="*/ 3069906 w 3069906"/>
                <a:gd name="connsiteY1" fmla="*/ 0 h 321636"/>
                <a:gd name="connsiteX2" fmla="*/ 3069906 w 3069906"/>
                <a:gd name="connsiteY2" fmla="*/ 321636 h 321636"/>
                <a:gd name="connsiteX3" fmla="*/ 0 w 3069906"/>
                <a:gd name="connsiteY3" fmla="*/ 321636 h 321636"/>
                <a:gd name="connsiteX4" fmla="*/ 0 w 3069906"/>
                <a:gd name="connsiteY4" fmla="*/ 0 h 32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9906" h="321636">
                  <a:moveTo>
                    <a:pt x="0" y="0"/>
                  </a:moveTo>
                  <a:lnTo>
                    <a:pt x="3069906" y="0"/>
                  </a:lnTo>
                  <a:lnTo>
                    <a:pt x="3069906" y="321636"/>
                  </a:lnTo>
                  <a:lnTo>
                    <a:pt x="0" y="321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0" rIns="0" bIns="0" numCol="1" spcCol="1270" anchor="ctr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dirty="0">
                  <a:solidFill>
                    <a:srgbClr val="003777"/>
                  </a:solidFill>
                  <a:latin typeface="+mj-lt"/>
                </a:rPr>
                <a:t>WP8.1 Gateway from GTS to WIS 2.0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dirty="0">
                  <a:solidFill>
                    <a:srgbClr val="003777"/>
                  </a:solidFill>
                  <a:latin typeface="+mj-lt"/>
                </a:rPr>
                <a:t>WP8.2 Gateway from WIS 2.0 to GTS</a:t>
              </a: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0ED6272-B918-0AB5-1000-C838D48E05E1}"/>
                </a:ext>
              </a:extLst>
            </p:cNvPr>
            <p:cNvSpPr/>
            <p:nvPr/>
          </p:nvSpPr>
          <p:spPr>
            <a:xfrm>
              <a:off x="2428219" y="5161694"/>
              <a:ext cx="2550272" cy="205847"/>
            </a:xfrm>
            <a:custGeom>
              <a:avLst/>
              <a:gdLst>
                <a:gd name="connsiteX0" fmla="*/ 0 w 2550272"/>
                <a:gd name="connsiteY0" fmla="*/ 0 h 205847"/>
                <a:gd name="connsiteX1" fmla="*/ 2550272 w 2550272"/>
                <a:gd name="connsiteY1" fmla="*/ 0 h 205847"/>
                <a:gd name="connsiteX2" fmla="*/ 2550272 w 2550272"/>
                <a:gd name="connsiteY2" fmla="*/ 205847 h 205847"/>
                <a:gd name="connsiteX3" fmla="*/ 0 w 2550272"/>
                <a:gd name="connsiteY3" fmla="*/ 205847 h 205847"/>
                <a:gd name="connsiteX4" fmla="*/ 0 w 2550272"/>
                <a:gd name="connsiteY4" fmla="*/ 0 h 2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205847">
                  <a:moveTo>
                    <a:pt x="0" y="0"/>
                  </a:moveTo>
                  <a:lnTo>
                    <a:pt x="2550272" y="0"/>
                  </a:lnTo>
                  <a:lnTo>
                    <a:pt x="2550272" y="205847"/>
                  </a:lnTo>
                  <a:lnTo>
                    <a:pt x="0" y="2058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WP9 – Interface with ICAO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6E39777B-18D8-787F-EB11-8AD6675EA211}"/>
                </a:ext>
              </a:extLst>
            </p:cNvPr>
            <p:cNvSpPr/>
            <p:nvPr/>
          </p:nvSpPr>
          <p:spPr>
            <a:xfrm>
              <a:off x="4978491" y="5114204"/>
              <a:ext cx="510054" cy="305553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02939A2-86AF-47FE-BEF3-E3361EA139F1}"/>
                </a:ext>
              </a:extLst>
            </p:cNvPr>
            <p:cNvSpPr/>
            <p:nvPr/>
          </p:nvSpPr>
          <p:spPr>
            <a:xfrm>
              <a:off x="5692567" y="5099541"/>
              <a:ext cx="3073691" cy="367458"/>
            </a:xfrm>
            <a:custGeom>
              <a:avLst/>
              <a:gdLst>
                <a:gd name="connsiteX0" fmla="*/ 0 w 3073691"/>
                <a:gd name="connsiteY0" fmla="*/ 0 h 405261"/>
                <a:gd name="connsiteX1" fmla="*/ 3073691 w 3073691"/>
                <a:gd name="connsiteY1" fmla="*/ 0 h 405261"/>
                <a:gd name="connsiteX2" fmla="*/ 3073691 w 3073691"/>
                <a:gd name="connsiteY2" fmla="*/ 405261 h 405261"/>
                <a:gd name="connsiteX3" fmla="*/ 0 w 3073691"/>
                <a:gd name="connsiteY3" fmla="*/ 405261 h 405261"/>
                <a:gd name="connsiteX4" fmla="*/ 0 w 3073691"/>
                <a:gd name="connsiteY4" fmla="*/ 0 h 40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3691" h="405261">
                  <a:moveTo>
                    <a:pt x="0" y="0"/>
                  </a:moveTo>
                  <a:lnTo>
                    <a:pt x="3073691" y="0"/>
                  </a:lnTo>
                  <a:lnTo>
                    <a:pt x="3073691" y="405261"/>
                  </a:lnTo>
                  <a:lnTo>
                    <a:pt x="0" y="40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3571816"/>
                <a:satOff val="21519"/>
                <a:lumOff val="17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108000" rIns="0" bIns="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solidFill>
                    <a:srgbClr val="003777"/>
                  </a:solidFill>
                  <a:latin typeface="+mj-lt"/>
                </a:rPr>
                <a:t>Task Team on WIS2/SWIM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1" kern="1200" dirty="0">
                <a:solidFill>
                  <a:srgbClr val="003777"/>
                </a:solidFill>
                <a:latin typeface="+mj-lt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73874D8-2B99-FC2E-0752-8EF4604C4C5E}"/>
                </a:ext>
              </a:extLst>
            </p:cNvPr>
            <p:cNvSpPr/>
            <p:nvPr/>
          </p:nvSpPr>
          <p:spPr>
            <a:xfrm>
              <a:off x="2428219" y="5573518"/>
              <a:ext cx="2550272" cy="205847"/>
            </a:xfrm>
            <a:custGeom>
              <a:avLst/>
              <a:gdLst>
                <a:gd name="connsiteX0" fmla="*/ 0 w 2550272"/>
                <a:gd name="connsiteY0" fmla="*/ 0 h 205847"/>
                <a:gd name="connsiteX1" fmla="*/ 2550272 w 2550272"/>
                <a:gd name="connsiteY1" fmla="*/ 0 h 205847"/>
                <a:gd name="connsiteX2" fmla="*/ 2550272 w 2550272"/>
                <a:gd name="connsiteY2" fmla="*/ 205847 h 205847"/>
                <a:gd name="connsiteX3" fmla="*/ 0 w 2550272"/>
                <a:gd name="connsiteY3" fmla="*/ 205847 h 205847"/>
                <a:gd name="connsiteX4" fmla="*/ 0 w 2550272"/>
                <a:gd name="connsiteY4" fmla="*/ 0 h 2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205847">
                  <a:moveTo>
                    <a:pt x="0" y="0"/>
                  </a:moveTo>
                  <a:lnTo>
                    <a:pt x="2550272" y="0"/>
                  </a:lnTo>
                  <a:lnTo>
                    <a:pt x="2550272" y="205847"/>
                  </a:lnTo>
                  <a:lnTo>
                    <a:pt x="0" y="2058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WP10 – WIS2 documentation 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235F94BF-E21E-1E54-A42E-8362CFD6FAEE}"/>
                </a:ext>
              </a:extLst>
            </p:cNvPr>
            <p:cNvSpPr/>
            <p:nvPr/>
          </p:nvSpPr>
          <p:spPr>
            <a:xfrm>
              <a:off x="4978491" y="5538233"/>
              <a:ext cx="510054" cy="335246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5CA46B-B3E5-5CDB-7A01-DFD2D92D3E1D}"/>
                </a:ext>
              </a:extLst>
            </p:cNvPr>
            <p:cNvSpPr/>
            <p:nvPr/>
          </p:nvSpPr>
          <p:spPr>
            <a:xfrm>
              <a:off x="5692567" y="5496981"/>
              <a:ext cx="3078403" cy="427130"/>
            </a:xfrm>
            <a:custGeom>
              <a:avLst/>
              <a:gdLst>
                <a:gd name="connsiteX0" fmla="*/ 0 w 3078403"/>
                <a:gd name="connsiteY0" fmla="*/ 0 h 231578"/>
                <a:gd name="connsiteX1" fmla="*/ 3078403 w 3078403"/>
                <a:gd name="connsiteY1" fmla="*/ 0 h 231578"/>
                <a:gd name="connsiteX2" fmla="*/ 3078403 w 3078403"/>
                <a:gd name="connsiteY2" fmla="*/ 231578 h 231578"/>
                <a:gd name="connsiteX3" fmla="*/ 0 w 3078403"/>
                <a:gd name="connsiteY3" fmla="*/ 231578 h 231578"/>
                <a:gd name="connsiteX4" fmla="*/ 0 w 3078403"/>
                <a:gd name="connsiteY4" fmla="*/ 0 h 2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231578">
                  <a:moveTo>
                    <a:pt x="0" y="0"/>
                  </a:moveTo>
                  <a:lnTo>
                    <a:pt x="3078403" y="0"/>
                  </a:lnTo>
                  <a:lnTo>
                    <a:pt x="3078403" y="231578"/>
                  </a:lnTo>
                  <a:lnTo>
                    <a:pt x="0" y="231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4018293"/>
                <a:satOff val="24209"/>
                <a:lumOff val="19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53340" rIns="53340" bIns="5334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dirty="0">
                  <a:solidFill>
                    <a:srgbClr val="003777"/>
                  </a:solidFill>
                  <a:latin typeface="+mj-lt"/>
                </a:rPr>
                <a:t>Editorial Team</a:t>
              </a:r>
              <a:endParaRPr lang="en-US" sz="1600" b="1" kern="1200" dirty="0">
                <a:solidFill>
                  <a:srgbClr val="003777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BC27E8-C7C3-98FD-2D08-A15FB917A46A}"/>
                </a:ext>
              </a:extLst>
            </p:cNvPr>
            <p:cNvSpPr/>
            <p:nvPr/>
          </p:nvSpPr>
          <p:spPr>
            <a:xfrm>
              <a:off x="2378015" y="6033353"/>
              <a:ext cx="2550272" cy="355554"/>
            </a:xfrm>
            <a:custGeom>
              <a:avLst/>
              <a:gdLst>
                <a:gd name="connsiteX0" fmla="*/ 0 w 2550272"/>
                <a:gd name="connsiteY0" fmla="*/ 0 h 355554"/>
                <a:gd name="connsiteX1" fmla="*/ 2550272 w 2550272"/>
                <a:gd name="connsiteY1" fmla="*/ 0 h 355554"/>
                <a:gd name="connsiteX2" fmla="*/ 2550272 w 2550272"/>
                <a:gd name="connsiteY2" fmla="*/ 355554 h 355554"/>
                <a:gd name="connsiteX3" fmla="*/ 0 w 2550272"/>
                <a:gd name="connsiteY3" fmla="*/ 355554 h 355554"/>
                <a:gd name="connsiteX4" fmla="*/ 0 w 2550272"/>
                <a:gd name="connsiteY4" fmla="*/ 0 h 3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355554">
                  <a:moveTo>
                    <a:pt x="0" y="0"/>
                  </a:moveTo>
                  <a:lnTo>
                    <a:pt x="2550272" y="0"/>
                  </a:lnTo>
                  <a:lnTo>
                    <a:pt x="2550272" y="355554"/>
                  </a:lnTo>
                  <a:lnTo>
                    <a:pt x="0" y="3555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WIS11 – Monitoring &amp; Reporting</a:t>
              </a:r>
            </a:p>
          </p:txBody>
        </p:sp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CD94DDF9-0204-FB1D-B41D-49993537BBC0}"/>
                </a:ext>
              </a:extLst>
            </p:cNvPr>
            <p:cNvSpPr/>
            <p:nvPr/>
          </p:nvSpPr>
          <p:spPr>
            <a:xfrm>
              <a:off x="4978491" y="5946129"/>
              <a:ext cx="510054" cy="533009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309746-F6F0-7FCC-A20F-91DBC538EE69}"/>
                </a:ext>
              </a:extLst>
            </p:cNvPr>
            <p:cNvSpPr/>
            <p:nvPr/>
          </p:nvSpPr>
          <p:spPr>
            <a:xfrm>
              <a:off x="5692567" y="5942322"/>
              <a:ext cx="3078403" cy="537616"/>
            </a:xfrm>
            <a:custGeom>
              <a:avLst/>
              <a:gdLst>
                <a:gd name="connsiteX0" fmla="*/ 0 w 3078403"/>
                <a:gd name="connsiteY0" fmla="*/ 0 h 933330"/>
                <a:gd name="connsiteX1" fmla="*/ 3078403 w 3078403"/>
                <a:gd name="connsiteY1" fmla="*/ 0 h 933330"/>
                <a:gd name="connsiteX2" fmla="*/ 3078403 w 3078403"/>
                <a:gd name="connsiteY2" fmla="*/ 933330 h 933330"/>
                <a:gd name="connsiteX3" fmla="*/ 0 w 3078403"/>
                <a:gd name="connsiteY3" fmla="*/ 933330 h 933330"/>
                <a:gd name="connsiteX4" fmla="*/ 0 w 3078403"/>
                <a:gd name="connsiteY4" fmla="*/ 0 h 93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933330">
                  <a:moveTo>
                    <a:pt x="0" y="0"/>
                  </a:moveTo>
                  <a:lnTo>
                    <a:pt x="3078403" y="0"/>
                  </a:lnTo>
                  <a:lnTo>
                    <a:pt x="3078403" y="933330"/>
                  </a:lnTo>
                  <a:lnTo>
                    <a:pt x="0" y="933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53340" rIns="53340" bIns="5334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1" kern="1200" dirty="0">
                <a:solidFill>
                  <a:srgbClr val="003777"/>
                </a:solidFill>
                <a:latin typeface="+mj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solidFill>
                    <a:srgbClr val="003777"/>
                  </a:solidFill>
                  <a:latin typeface="+mj-lt"/>
                </a:rPr>
                <a:t>WMO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b="1" kern="1200" dirty="0">
                <a:solidFill>
                  <a:srgbClr val="003777"/>
                </a:solidFill>
                <a:latin typeface="+mj-lt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30E73D-439A-0B37-55E6-6D40B1F24FAE}"/>
              </a:ext>
            </a:extLst>
          </p:cNvPr>
          <p:cNvSpPr/>
          <p:nvPr/>
        </p:nvSpPr>
        <p:spPr>
          <a:xfrm>
            <a:off x="7240772" y="1204117"/>
            <a:ext cx="4734183" cy="829795"/>
          </a:xfrm>
          <a:custGeom>
            <a:avLst/>
            <a:gdLst>
              <a:gd name="connsiteX0" fmla="*/ 0 w 3088300"/>
              <a:gd name="connsiteY0" fmla="*/ 0 h 355554"/>
              <a:gd name="connsiteX1" fmla="*/ 3088300 w 3088300"/>
              <a:gd name="connsiteY1" fmla="*/ 0 h 355554"/>
              <a:gd name="connsiteX2" fmla="*/ 3088300 w 3088300"/>
              <a:gd name="connsiteY2" fmla="*/ 355554 h 355554"/>
              <a:gd name="connsiteX3" fmla="*/ 0 w 3088300"/>
              <a:gd name="connsiteY3" fmla="*/ 355554 h 355554"/>
              <a:gd name="connsiteX4" fmla="*/ 0 w 3088300"/>
              <a:gd name="connsiteY4" fmla="*/ 0 h 35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8300" h="355554">
                <a:moveTo>
                  <a:pt x="0" y="0"/>
                </a:moveTo>
                <a:lnTo>
                  <a:pt x="3088300" y="0"/>
                </a:lnTo>
                <a:lnTo>
                  <a:pt x="3088300" y="355554"/>
                </a:lnTo>
                <a:lnTo>
                  <a:pt x="0" y="3555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2678862"/>
              <a:satOff val="16139"/>
              <a:lumOff val="12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18000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H" sz="1600" b="1" kern="1200" dirty="0">
              <a:solidFill>
                <a:srgbClr val="003777"/>
              </a:solidFill>
              <a:latin typeface="+mj-lt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dirty="0">
                <a:solidFill>
                  <a:srgbClr val="003777"/>
                </a:solidFill>
                <a:latin typeface="+mj-lt"/>
              </a:rPr>
              <a:t>Develop procedure and </a:t>
            </a: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test the mechanism to register new WIS2 nodes</a:t>
            </a:r>
            <a:endParaRPr lang="en-CH" sz="1600" b="1" kern="1200" dirty="0">
              <a:solidFill>
                <a:srgbClr val="003777"/>
              </a:solidFill>
              <a:latin typeface="+mj-lt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25BCF88-1F2F-2454-AD0C-697ABF219DE7}"/>
              </a:ext>
            </a:extLst>
          </p:cNvPr>
          <p:cNvSpPr/>
          <p:nvPr/>
        </p:nvSpPr>
        <p:spPr>
          <a:xfrm>
            <a:off x="7240794" y="2073414"/>
            <a:ext cx="4734736" cy="798389"/>
          </a:xfrm>
          <a:custGeom>
            <a:avLst/>
            <a:gdLst>
              <a:gd name="connsiteX0" fmla="*/ 0 w 3069906"/>
              <a:gd name="connsiteY0" fmla="*/ 0 h 321636"/>
              <a:gd name="connsiteX1" fmla="*/ 3069906 w 3069906"/>
              <a:gd name="connsiteY1" fmla="*/ 0 h 321636"/>
              <a:gd name="connsiteX2" fmla="*/ 3069906 w 3069906"/>
              <a:gd name="connsiteY2" fmla="*/ 321636 h 321636"/>
              <a:gd name="connsiteX3" fmla="*/ 0 w 3069906"/>
              <a:gd name="connsiteY3" fmla="*/ 321636 h 321636"/>
              <a:gd name="connsiteX4" fmla="*/ 0 w 3069906"/>
              <a:gd name="connsiteY4" fmla="*/ 0 h 32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906" h="321636">
                <a:moveTo>
                  <a:pt x="0" y="0"/>
                </a:moveTo>
                <a:lnTo>
                  <a:pt x="3069906" y="0"/>
                </a:lnTo>
                <a:lnTo>
                  <a:pt x="3069906" y="321636"/>
                </a:lnTo>
                <a:lnTo>
                  <a:pt x="0" y="3216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2232385"/>
              <a:satOff val="13449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H" sz="1600" b="1" kern="1200" dirty="0">
              <a:solidFill>
                <a:srgbClr val="003777"/>
              </a:solidFill>
              <a:latin typeface="+mj-lt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GCs will provide gateway GTS to WIS2</a:t>
            </a:r>
            <a:endParaRPr lang="en-CH" sz="1600" b="1" kern="1200" dirty="0">
              <a:solidFill>
                <a:srgbClr val="003777"/>
              </a:solidFill>
              <a:latin typeface="+mj-lt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WP8.2 Gateway from WIS 2.0 to GTS</a:t>
            </a:r>
            <a:endParaRPr lang="en-CH" sz="1600" b="1" kern="1200" dirty="0">
              <a:solidFill>
                <a:srgbClr val="003777"/>
              </a:solidFill>
              <a:latin typeface="+mj-lt"/>
            </a:endParaRPr>
          </a:p>
          <a:p>
            <a:pPr marL="114300" lvl="1" indent="-11430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H" sz="1600" b="1" dirty="0">
              <a:solidFill>
                <a:srgbClr val="003777"/>
              </a:solidFill>
              <a:latin typeface="+mj-lt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24F128B-58BB-DF84-4B7B-F8818D80AC41}"/>
              </a:ext>
            </a:extLst>
          </p:cNvPr>
          <p:cNvSpPr/>
          <p:nvPr/>
        </p:nvSpPr>
        <p:spPr>
          <a:xfrm>
            <a:off x="7241024" y="2936543"/>
            <a:ext cx="4740574" cy="694764"/>
          </a:xfrm>
          <a:custGeom>
            <a:avLst/>
            <a:gdLst>
              <a:gd name="connsiteX0" fmla="*/ 0 w 3073691"/>
              <a:gd name="connsiteY0" fmla="*/ 0 h 405261"/>
              <a:gd name="connsiteX1" fmla="*/ 3073691 w 3073691"/>
              <a:gd name="connsiteY1" fmla="*/ 0 h 405261"/>
              <a:gd name="connsiteX2" fmla="*/ 3073691 w 3073691"/>
              <a:gd name="connsiteY2" fmla="*/ 405261 h 405261"/>
              <a:gd name="connsiteX3" fmla="*/ 0 w 3073691"/>
              <a:gd name="connsiteY3" fmla="*/ 405261 h 405261"/>
              <a:gd name="connsiteX4" fmla="*/ 0 w 3073691"/>
              <a:gd name="connsiteY4" fmla="*/ 0 h 40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3691" h="405261">
                <a:moveTo>
                  <a:pt x="0" y="0"/>
                </a:moveTo>
                <a:lnTo>
                  <a:pt x="3073691" y="0"/>
                </a:lnTo>
                <a:lnTo>
                  <a:pt x="3073691" y="405261"/>
                </a:lnTo>
                <a:lnTo>
                  <a:pt x="0" y="4052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571816"/>
              <a:satOff val="21519"/>
              <a:lumOff val="17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0800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Interoperability between WIS2</a:t>
            </a:r>
            <a:r>
              <a:rPr lang="en-US" sz="1600" b="1" dirty="0">
                <a:solidFill>
                  <a:srgbClr val="003777"/>
                </a:solidFill>
                <a:latin typeface="+mj-lt"/>
              </a:rPr>
              <a:t> and </a:t>
            </a: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SWIM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kern="1200" dirty="0">
              <a:solidFill>
                <a:srgbClr val="003777"/>
              </a:solidFill>
              <a:latin typeface="+mj-lt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57FE4D7-07DA-4C2E-A606-683CEECC014C}"/>
              </a:ext>
            </a:extLst>
          </p:cNvPr>
          <p:cNvSpPr/>
          <p:nvPr/>
        </p:nvSpPr>
        <p:spPr>
          <a:xfrm>
            <a:off x="7227114" y="3704680"/>
            <a:ext cx="4747841" cy="798389"/>
          </a:xfrm>
          <a:custGeom>
            <a:avLst/>
            <a:gdLst>
              <a:gd name="connsiteX0" fmla="*/ 0 w 3078403"/>
              <a:gd name="connsiteY0" fmla="*/ 0 h 231578"/>
              <a:gd name="connsiteX1" fmla="*/ 3078403 w 3078403"/>
              <a:gd name="connsiteY1" fmla="*/ 0 h 231578"/>
              <a:gd name="connsiteX2" fmla="*/ 3078403 w 3078403"/>
              <a:gd name="connsiteY2" fmla="*/ 231578 h 231578"/>
              <a:gd name="connsiteX3" fmla="*/ 0 w 3078403"/>
              <a:gd name="connsiteY3" fmla="*/ 231578 h 231578"/>
              <a:gd name="connsiteX4" fmla="*/ 0 w 3078403"/>
              <a:gd name="connsiteY4" fmla="*/ 0 h 23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231578">
                <a:moveTo>
                  <a:pt x="0" y="0"/>
                </a:moveTo>
                <a:lnTo>
                  <a:pt x="3078403" y="0"/>
                </a:lnTo>
                <a:lnTo>
                  <a:pt x="3078403" y="231578"/>
                </a:lnTo>
                <a:lnTo>
                  <a:pt x="0" y="231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4018293"/>
              <a:satOff val="24209"/>
              <a:lumOff val="194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53340" rIns="53340" bIns="5334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  <a:ea typeface="+mn-ea"/>
                <a:cs typeface="+mn-cs"/>
              </a:rPr>
              <a:t>Manual, Guide update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D1B7E5-DA6F-F331-5D94-7F6486149031}"/>
              </a:ext>
            </a:extLst>
          </p:cNvPr>
          <p:cNvSpPr/>
          <p:nvPr/>
        </p:nvSpPr>
        <p:spPr>
          <a:xfrm>
            <a:off x="7248354" y="4563837"/>
            <a:ext cx="4747841" cy="1045743"/>
          </a:xfrm>
          <a:custGeom>
            <a:avLst/>
            <a:gdLst>
              <a:gd name="connsiteX0" fmla="*/ 0 w 3078403"/>
              <a:gd name="connsiteY0" fmla="*/ 0 h 933330"/>
              <a:gd name="connsiteX1" fmla="*/ 3078403 w 3078403"/>
              <a:gd name="connsiteY1" fmla="*/ 0 h 933330"/>
              <a:gd name="connsiteX2" fmla="*/ 3078403 w 3078403"/>
              <a:gd name="connsiteY2" fmla="*/ 933330 h 933330"/>
              <a:gd name="connsiteX3" fmla="*/ 0 w 3078403"/>
              <a:gd name="connsiteY3" fmla="*/ 933330 h 933330"/>
              <a:gd name="connsiteX4" fmla="*/ 0 w 3078403"/>
              <a:gd name="connsiteY4" fmla="*/ 0 h 93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933330">
                <a:moveTo>
                  <a:pt x="0" y="0"/>
                </a:moveTo>
                <a:lnTo>
                  <a:pt x="3078403" y="0"/>
                </a:lnTo>
                <a:lnTo>
                  <a:pt x="3078403" y="933330"/>
                </a:lnTo>
                <a:lnTo>
                  <a:pt x="0" y="93333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53340" rIns="53340" bIns="5334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kern="1200" dirty="0">
              <a:solidFill>
                <a:srgbClr val="003777"/>
              </a:solidFill>
              <a:latin typeface="+mj-lt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Define KPIs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rgbClr val="003777"/>
                </a:solidFill>
                <a:latin typeface="+mj-lt"/>
              </a:rPr>
              <a:t>Final report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kern="1200" dirty="0">
              <a:solidFill>
                <a:srgbClr val="00377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0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C8A1A2-6243-EC14-2DF3-A9DEF13EB15D}"/>
              </a:ext>
            </a:extLst>
          </p:cNvPr>
          <p:cNvSpPr txBox="1"/>
          <p:nvPr/>
        </p:nvSpPr>
        <p:spPr>
          <a:xfrm>
            <a:off x="1471450" y="23305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3777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CA1E52-F1B9-2F3E-F424-C5B9583EB5C9}"/>
              </a:ext>
            </a:extLst>
          </p:cNvPr>
          <p:cNvGrpSpPr/>
          <p:nvPr/>
        </p:nvGrpSpPr>
        <p:grpSpPr>
          <a:xfrm>
            <a:off x="1019175" y="1053020"/>
            <a:ext cx="10439400" cy="4168525"/>
            <a:chOff x="1019175" y="1053020"/>
            <a:chExt cx="10439400" cy="416852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FC87701-22AB-066D-E463-B1AF2FFDC1A6}"/>
                </a:ext>
              </a:extLst>
            </p:cNvPr>
            <p:cNvGrpSpPr/>
            <p:nvPr/>
          </p:nvGrpSpPr>
          <p:grpSpPr>
            <a:xfrm>
              <a:off x="1019175" y="1053020"/>
              <a:ext cx="10439400" cy="4168525"/>
              <a:chOff x="1019175" y="1504950"/>
              <a:chExt cx="10439400" cy="416852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2732282-BD26-0D77-FE4F-DEC17BDC1D07}"/>
                  </a:ext>
                </a:extLst>
              </p:cNvPr>
              <p:cNvGrpSpPr/>
              <p:nvPr/>
            </p:nvGrpSpPr>
            <p:grpSpPr>
              <a:xfrm>
                <a:off x="1019175" y="1504950"/>
                <a:ext cx="10439400" cy="4168525"/>
                <a:chOff x="1019175" y="1504950"/>
                <a:chExt cx="10439400" cy="4168525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5B9DAC1E-B3A6-1AA2-CF06-510DB0951F15}"/>
                    </a:ext>
                  </a:extLst>
                </p:cNvPr>
                <p:cNvGrpSpPr/>
                <p:nvPr/>
              </p:nvGrpSpPr>
              <p:grpSpPr>
                <a:xfrm>
                  <a:off x="1019175" y="1504950"/>
                  <a:ext cx="10439400" cy="4168525"/>
                  <a:chOff x="1395400" y="1854618"/>
                  <a:chExt cx="9401200" cy="3729063"/>
                </a:xfrm>
              </p:grpSpPr>
              <p:sp>
                <p:nvSpPr>
                  <p:cNvPr id="5" name="Google Shape;731;p27">
                    <a:extLst>
                      <a:ext uri="{FF2B5EF4-FFF2-40B4-BE49-F238E27FC236}">
                        <a16:creationId xmlns:a16="http://schemas.microsoft.com/office/drawing/2014/main" id="{C7E82607-2E76-7772-2B64-6EDF8065A87B}"/>
                      </a:ext>
                    </a:extLst>
                  </p:cNvPr>
                  <p:cNvSpPr/>
                  <p:nvPr/>
                </p:nvSpPr>
                <p:spPr>
                  <a:xfrm>
                    <a:off x="5312434" y="3931384"/>
                    <a:ext cx="33" cy="735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55" extrusionOk="0">
                        <a:moveTo>
                          <a:pt x="0" y="1"/>
                        </a:moveTo>
                        <a:lnTo>
                          <a:pt x="0" y="2205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6" name="Google Shape;732;p27">
                    <a:extLst>
                      <a:ext uri="{FF2B5EF4-FFF2-40B4-BE49-F238E27FC236}">
                        <a16:creationId xmlns:a16="http://schemas.microsoft.com/office/drawing/2014/main" id="{EDA4AF29-9C2B-D31C-0AEA-4B5E5D4B01EA}"/>
                      </a:ext>
                    </a:extLst>
                  </p:cNvPr>
                  <p:cNvSpPr/>
                  <p:nvPr/>
                </p:nvSpPr>
                <p:spPr>
                  <a:xfrm>
                    <a:off x="8372068" y="3931384"/>
                    <a:ext cx="33" cy="735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55" extrusionOk="0">
                        <a:moveTo>
                          <a:pt x="0" y="1"/>
                        </a:moveTo>
                        <a:lnTo>
                          <a:pt x="0" y="2205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7" name="Google Shape;726;p27">
                    <a:extLst>
                      <a:ext uri="{FF2B5EF4-FFF2-40B4-BE49-F238E27FC236}">
                        <a16:creationId xmlns:a16="http://schemas.microsoft.com/office/drawing/2014/main" id="{2CC7C221-10CB-309D-690F-AF4B3FA29118}"/>
                      </a:ext>
                    </a:extLst>
                  </p:cNvPr>
                  <p:cNvSpPr/>
                  <p:nvPr/>
                </p:nvSpPr>
                <p:spPr>
                  <a:xfrm>
                    <a:off x="1395400" y="1854618"/>
                    <a:ext cx="9401200" cy="2867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2036" h="86025" extrusionOk="0">
                        <a:moveTo>
                          <a:pt x="255695" y="86025"/>
                        </a:moveTo>
                        <a:lnTo>
                          <a:pt x="230068" y="70687"/>
                        </a:lnTo>
                        <a:lnTo>
                          <a:pt x="230068" y="16957"/>
                        </a:lnTo>
                        <a:lnTo>
                          <a:pt x="209634" y="5240"/>
                        </a:lnTo>
                        <a:lnTo>
                          <a:pt x="189771" y="17053"/>
                        </a:lnTo>
                        <a:lnTo>
                          <a:pt x="189771" y="71116"/>
                        </a:lnTo>
                        <a:lnTo>
                          <a:pt x="163525" y="86025"/>
                        </a:lnTo>
                        <a:lnTo>
                          <a:pt x="137613" y="70687"/>
                        </a:lnTo>
                        <a:lnTo>
                          <a:pt x="137613" y="17243"/>
                        </a:lnTo>
                        <a:lnTo>
                          <a:pt x="117369" y="5240"/>
                        </a:lnTo>
                        <a:lnTo>
                          <a:pt x="96458" y="17100"/>
                        </a:lnTo>
                        <a:lnTo>
                          <a:pt x="96458" y="70782"/>
                        </a:lnTo>
                        <a:lnTo>
                          <a:pt x="71355" y="86025"/>
                        </a:lnTo>
                        <a:lnTo>
                          <a:pt x="45729" y="71068"/>
                        </a:lnTo>
                        <a:lnTo>
                          <a:pt x="45729" y="17100"/>
                        </a:lnTo>
                        <a:lnTo>
                          <a:pt x="25008" y="5240"/>
                        </a:lnTo>
                        <a:lnTo>
                          <a:pt x="4526" y="17434"/>
                        </a:lnTo>
                        <a:lnTo>
                          <a:pt x="4526" y="41583"/>
                        </a:lnTo>
                        <a:lnTo>
                          <a:pt x="26151" y="53825"/>
                        </a:lnTo>
                        <a:lnTo>
                          <a:pt x="26009" y="58302"/>
                        </a:lnTo>
                        <a:lnTo>
                          <a:pt x="1" y="44203"/>
                        </a:lnTo>
                        <a:lnTo>
                          <a:pt x="1" y="14862"/>
                        </a:lnTo>
                        <a:lnTo>
                          <a:pt x="25008" y="0"/>
                        </a:lnTo>
                        <a:lnTo>
                          <a:pt x="50254" y="14480"/>
                        </a:lnTo>
                        <a:lnTo>
                          <a:pt x="50254" y="68496"/>
                        </a:lnTo>
                        <a:lnTo>
                          <a:pt x="71308" y="80737"/>
                        </a:lnTo>
                        <a:lnTo>
                          <a:pt x="91933" y="68210"/>
                        </a:lnTo>
                        <a:lnTo>
                          <a:pt x="91933" y="14480"/>
                        </a:lnTo>
                        <a:lnTo>
                          <a:pt x="117416" y="0"/>
                        </a:lnTo>
                        <a:lnTo>
                          <a:pt x="142185" y="14623"/>
                        </a:lnTo>
                        <a:lnTo>
                          <a:pt x="142185" y="68115"/>
                        </a:lnTo>
                        <a:lnTo>
                          <a:pt x="163573" y="80785"/>
                        </a:lnTo>
                        <a:lnTo>
                          <a:pt x="185198" y="68448"/>
                        </a:lnTo>
                        <a:lnTo>
                          <a:pt x="185198" y="14480"/>
                        </a:lnTo>
                        <a:lnTo>
                          <a:pt x="209586" y="0"/>
                        </a:lnTo>
                        <a:lnTo>
                          <a:pt x="234641" y="14290"/>
                        </a:lnTo>
                        <a:lnTo>
                          <a:pt x="234641" y="68115"/>
                        </a:lnTo>
                        <a:lnTo>
                          <a:pt x="255695" y="80737"/>
                        </a:lnTo>
                        <a:lnTo>
                          <a:pt x="277511" y="67353"/>
                        </a:lnTo>
                        <a:lnTo>
                          <a:pt x="277511" y="44346"/>
                        </a:lnTo>
                        <a:lnTo>
                          <a:pt x="255171" y="31628"/>
                        </a:lnTo>
                        <a:lnTo>
                          <a:pt x="255171" y="26484"/>
                        </a:lnTo>
                        <a:lnTo>
                          <a:pt x="282036" y="41679"/>
                        </a:lnTo>
                        <a:lnTo>
                          <a:pt x="282036" y="69877"/>
                        </a:ln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 dirty="0"/>
                  </a:p>
                </p:txBody>
              </p:sp>
              <p:sp>
                <p:nvSpPr>
                  <p:cNvPr id="8" name="Google Shape;731;p27">
                    <a:extLst>
                      <a:ext uri="{FF2B5EF4-FFF2-40B4-BE49-F238E27FC236}">
                        <a16:creationId xmlns:a16="http://schemas.microsoft.com/office/drawing/2014/main" id="{DE17F051-4980-2847-F383-67E9E07FD471}"/>
                      </a:ext>
                    </a:extLst>
                  </p:cNvPr>
                  <p:cNvSpPr/>
                  <p:nvPr/>
                </p:nvSpPr>
                <p:spPr>
                  <a:xfrm>
                    <a:off x="5312434" y="3931384"/>
                    <a:ext cx="33" cy="735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55" extrusionOk="0">
                        <a:moveTo>
                          <a:pt x="0" y="1"/>
                        </a:moveTo>
                        <a:lnTo>
                          <a:pt x="0" y="2205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9" name="Google Shape;732;p27">
                    <a:extLst>
                      <a:ext uri="{FF2B5EF4-FFF2-40B4-BE49-F238E27FC236}">
                        <a16:creationId xmlns:a16="http://schemas.microsoft.com/office/drawing/2014/main" id="{809E1338-0020-E942-25F5-C583F7A72779}"/>
                      </a:ext>
                    </a:extLst>
                  </p:cNvPr>
                  <p:cNvSpPr/>
                  <p:nvPr/>
                </p:nvSpPr>
                <p:spPr>
                  <a:xfrm>
                    <a:off x="8372068" y="3931384"/>
                    <a:ext cx="33" cy="735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22055" extrusionOk="0">
                        <a:moveTo>
                          <a:pt x="0" y="1"/>
                        </a:moveTo>
                        <a:lnTo>
                          <a:pt x="0" y="2205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0" name="Google Shape;733;p27">
                    <a:extLst>
                      <a:ext uri="{FF2B5EF4-FFF2-40B4-BE49-F238E27FC236}">
                        <a16:creationId xmlns:a16="http://schemas.microsoft.com/office/drawing/2014/main" id="{65819010-C0C4-B7E1-5054-FDDD3CFBB7E7}"/>
                      </a:ext>
                    </a:extLst>
                  </p:cNvPr>
                  <p:cNvSpPr/>
                  <p:nvPr/>
                </p:nvSpPr>
                <p:spPr>
                  <a:xfrm>
                    <a:off x="3084418" y="2750084"/>
                    <a:ext cx="1309933" cy="50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98" h="15006" extrusionOk="0">
                        <a:moveTo>
                          <a:pt x="19911" y="1"/>
                        </a:moveTo>
                        <a:lnTo>
                          <a:pt x="0" y="11052"/>
                        </a:lnTo>
                        <a:lnTo>
                          <a:pt x="2192" y="15005"/>
                        </a:lnTo>
                        <a:lnTo>
                          <a:pt x="19911" y="5193"/>
                        </a:lnTo>
                        <a:lnTo>
                          <a:pt x="37011" y="14958"/>
                        </a:lnTo>
                        <a:lnTo>
                          <a:pt x="39298" y="11052"/>
                        </a:lnTo>
                        <a:lnTo>
                          <a:pt x="1991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2" name="Google Shape;745;p27">
                    <a:extLst>
                      <a:ext uri="{FF2B5EF4-FFF2-40B4-BE49-F238E27FC236}">
                        <a16:creationId xmlns:a16="http://schemas.microsoft.com/office/drawing/2014/main" id="{5D43F786-87CF-4457-2537-52297931FB89}"/>
                      </a:ext>
                    </a:extLst>
                  </p:cNvPr>
                  <p:cNvSpPr/>
                  <p:nvPr/>
                </p:nvSpPr>
                <p:spPr>
                  <a:xfrm>
                    <a:off x="6197925" y="2750085"/>
                    <a:ext cx="1294067" cy="500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22" h="15006" extrusionOk="0">
                        <a:moveTo>
                          <a:pt x="19101" y="1"/>
                        </a:moveTo>
                        <a:lnTo>
                          <a:pt x="0" y="11052"/>
                        </a:lnTo>
                        <a:lnTo>
                          <a:pt x="2239" y="14958"/>
                        </a:lnTo>
                        <a:lnTo>
                          <a:pt x="19149" y="5193"/>
                        </a:lnTo>
                        <a:lnTo>
                          <a:pt x="36583" y="15005"/>
                        </a:lnTo>
                        <a:lnTo>
                          <a:pt x="38821" y="11052"/>
                        </a:lnTo>
                        <a:lnTo>
                          <a:pt x="19101" y="1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3" name="Google Shape;751;p27">
                    <a:extLst>
                      <a:ext uri="{FF2B5EF4-FFF2-40B4-BE49-F238E27FC236}">
                        <a16:creationId xmlns:a16="http://schemas.microsoft.com/office/drawing/2014/main" id="{E73A1C7D-74F4-0DCD-C35D-026B3163596E}"/>
                      </a:ext>
                    </a:extLst>
                  </p:cNvPr>
                  <p:cNvSpPr/>
                  <p:nvPr/>
                </p:nvSpPr>
                <p:spPr>
                  <a:xfrm>
                    <a:off x="9270742" y="2737385"/>
                    <a:ext cx="617667" cy="477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30" h="14339" extrusionOk="0">
                        <a:moveTo>
                          <a:pt x="18482" y="1"/>
                        </a:moveTo>
                        <a:lnTo>
                          <a:pt x="0" y="10385"/>
                        </a:lnTo>
                        <a:lnTo>
                          <a:pt x="2191" y="14338"/>
                        </a:lnTo>
                        <a:lnTo>
                          <a:pt x="18529" y="5193"/>
                        </a:lnTo>
                        <a:lnTo>
                          <a:pt x="184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4" name="Google Shape;754;p27">
                    <a:extLst>
                      <a:ext uri="{FF2B5EF4-FFF2-40B4-BE49-F238E27FC236}">
                        <a16:creationId xmlns:a16="http://schemas.microsoft.com/office/drawing/2014/main" id="{B373D4E5-DFB7-4BB0-3B8F-0B44387F5D8C}"/>
                      </a:ext>
                    </a:extLst>
                  </p:cNvPr>
                  <p:cNvSpPr/>
                  <p:nvPr/>
                </p:nvSpPr>
                <p:spPr>
                  <a:xfrm>
                    <a:off x="7731635" y="3296284"/>
                    <a:ext cx="1309933" cy="527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298" h="15815" extrusionOk="0">
                        <a:moveTo>
                          <a:pt x="2382" y="1"/>
                        </a:moveTo>
                        <a:lnTo>
                          <a:pt x="1" y="3906"/>
                        </a:lnTo>
                        <a:lnTo>
                          <a:pt x="19530" y="15815"/>
                        </a:lnTo>
                        <a:lnTo>
                          <a:pt x="39298" y="3906"/>
                        </a:lnTo>
                        <a:lnTo>
                          <a:pt x="36964" y="1"/>
                        </a:lnTo>
                        <a:lnTo>
                          <a:pt x="19578" y="10527"/>
                        </a:lnTo>
                        <a:lnTo>
                          <a:pt x="23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5" name="Google Shape;765;p27">
                    <a:extLst>
                      <a:ext uri="{FF2B5EF4-FFF2-40B4-BE49-F238E27FC236}">
                        <a16:creationId xmlns:a16="http://schemas.microsoft.com/office/drawing/2014/main" id="{3F9E39B6-23D7-3214-C20F-BDBD8358055A}"/>
                      </a:ext>
                    </a:extLst>
                  </p:cNvPr>
                  <p:cNvSpPr/>
                  <p:nvPr/>
                </p:nvSpPr>
                <p:spPr>
                  <a:xfrm>
                    <a:off x="4619610" y="3296285"/>
                    <a:ext cx="1300400" cy="5271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12" h="15815" extrusionOk="0">
                        <a:moveTo>
                          <a:pt x="2382" y="1"/>
                        </a:moveTo>
                        <a:lnTo>
                          <a:pt x="0" y="3906"/>
                        </a:lnTo>
                        <a:lnTo>
                          <a:pt x="19815" y="15815"/>
                        </a:lnTo>
                        <a:lnTo>
                          <a:pt x="39011" y="3859"/>
                        </a:lnTo>
                        <a:lnTo>
                          <a:pt x="36582" y="48"/>
                        </a:lnTo>
                        <a:lnTo>
                          <a:pt x="19768" y="10527"/>
                        </a:lnTo>
                        <a:lnTo>
                          <a:pt x="2382" y="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sp>
                <p:nvSpPr>
                  <p:cNvPr id="16" name="Google Shape;775;p27">
                    <a:extLst>
                      <a:ext uri="{FF2B5EF4-FFF2-40B4-BE49-F238E27FC236}">
                        <a16:creationId xmlns:a16="http://schemas.microsoft.com/office/drawing/2014/main" id="{76892F98-7F2D-798B-E168-EA3016F136E5}"/>
                      </a:ext>
                    </a:extLst>
                  </p:cNvPr>
                  <p:cNvSpPr/>
                  <p:nvPr/>
                </p:nvSpPr>
                <p:spPr>
                  <a:xfrm>
                    <a:off x="2279801" y="3328051"/>
                    <a:ext cx="606567" cy="47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97" h="14100" extrusionOk="0">
                        <a:moveTo>
                          <a:pt x="16005" y="0"/>
                        </a:moveTo>
                        <a:lnTo>
                          <a:pt x="1" y="9622"/>
                        </a:lnTo>
                        <a:lnTo>
                          <a:pt x="1" y="14099"/>
                        </a:lnTo>
                        <a:lnTo>
                          <a:pt x="18196" y="3477"/>
                        </a:lnTo>
                        <a:lnTo>
                          <a:pt x="16005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sz="1800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67B90A0D-B3A5-9D4A-7A68-7B5867EBD6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1357" y="3798051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67A2FA9-29B6-BC40-22FC-088FD69C0FB8}"/>
                      </a:ext>
                    </a:extLst>
                  </p:cNvPr>
                  <p:cNvSpPr txBox="1"/>
                  <p:nvPr/>
                </p:nvSpPr>
                <p:spPr>
                  <a:xfrm>
                    <a:off x="1440104" y="4392652"/>
                    <a:ext cx="1622507" cy="4405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End of Q1-2023</a:t>
                    </a:r>
                  </a:p>
                  <a:p>
                    <a:pPr algn="ctr"/>
                    <a:endParaRPr lang="en-US" sz="1600">
                      <a:solidFill>
                        <a:schemeClr val="accent6">
                          <a:lumMod val="75000"/>
                        </a:schemeClr>
                      </a:solidFill>
                      <a:latin typeface="Georgia Pro Light" panose="02040302050405020303" pitchFamily="18" charset="0"/>
                    </a:endParaRPr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01CAFA3C-8700-0F58-7BDF-5A5BD2DB63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9933" y="4722118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F70BA6D-ADE5-02E5-24CB-862B7B28E3AF}"/>
                      </a:ext>
                    </a:extLst>
                  </p:cNvPr>
                  <p:cNvSpPr txBox="1"/>
                  <p:nvPr/>
                </p:nvSpPr>
                <p:spPr>
                  <a:xfrm>
                    <a:off x="2958680" y="5363418"/>
                    <a:ext cx="1622507" cy="2202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End of Q2-2023</a:t>
                    </a: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34129A2-889D-ADE9-44D6-13EEFA731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78675" y="3823451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51D4F09-1E66-6143-56EE-A6A403CA9C18}"/>
                      </a:ext>
                    </a:extLst>
                  </p:cNvPr>
                  <p:cNvSpPr txBox="1"/>
                  <p:nvPr/>
                </p:nvSpPr>
                <p:spPr>
                  <a:xfrm>
                    <a:off x="4473493" y="4467552"/>
                    <a:ext cx="1622507" cy="2202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>
                        <a:solidFill>
                          <a:schemeClr val="accent3">
                            <a:lumMod val="50000"/>
                          </a:schemeClr>
                        </a:solidFill>
                      </a:rPr>
                      <a:t>End of Q3-2023</a:t>
                    </a:r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CAC61BE-CEF9-91F2-20AA-A4F210A7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50502" y="4710967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401B3304-9EA1-F5AB-D6D5-F0E129BB08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22145" y="4722118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32F3B72F-5E2D-D1B4-4050-CAD2232F95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372068" y="3823451"/>
                    <a:ext cx="0" cy="46171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DDADE152-FA23-CDE7-C31C-124FFDF77906}"/>
                      </a:ext>
                    </a:extLst>
                  </p:cNvPr>
                  <p:cNvSpPr txBox="1"/>
                  <p:nvPr/>
                </p:nvSpPr>
                <p:spPr>
                  <a:xfrm>
                    <a:off x="1522069" y="2414570"/>
                    <a:ext cx="129406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200" b="1">
                      <a:latin typeface="Georgia" panose="02040502050405020303" pitchFamily="18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04262CE-3173-F7E9-3496-2E40F0C51D78}"/>
                      </a:ext>
                    </a:extLst>
                  </p:cNvPr>
                  <p:cNvSpPr txBox="1"/>
                  <p:nvPr/>
                </p:nvSpPr>
                <p:spPr>
                  <a:xfrm>
                    <a:off x="3002106" y="3150589"/>
                    <a:ext cx="1523556" cy="129404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 b="1">
                        <a:latin typeface="Verdana" panose="020B0604030504040204" pitchFamily="34" charset="0"/>
                        <a:ea typeface="Verdana" panose="020B0604030504040204" pitchFamily="34" charset="0"/>
                      </a:defRPr>
                    </a:lvl1pPr>
                  </a:lstStyle>
                  <a:p>
                    <a:r>
                      <a:rPr lang="en-US" dirty="0"/>
                      <a:t>3 additional WIS2 Nodes</a:t>
                    </a:r>
                  </a:p>
                  <a:p>
                    <a:r>
                      <a:rPr lang="en-US" dirty="0"/>
                      <a:t>+</a:t>
                    </a:r>
                  </a:p>
                  <a:p>
                    <a:r>
                      <a:rPr lang="en-US" dirty="0"/>
                      <a:t>1 WMO </a:t>
                    </a:r>
                    <a:r>
                      <a:rPr lang="en-US" dirty="0" err="1"/>
                      <a:t>programme</a:t>
                    </a:r>
                    <a:endParaRPr lang="en-US" dirty="0"/>
                  </a:p>
                  <a:p>
                    <a:r>
                      <a:rPr lang="en-US" dirty="0"/>
                      <a:t>+</a:t>
                    </a:r>
                  </a:p>
                  <a:p>
                    <a:r>
                      <a:rPr lang="en-US" dirty="0"/>
                      <a:t>GTS to WIS2 Gateway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CBF48C7-5614-A668-8D56-AD644314BC2A}"/>
                      </a:ext>
                    </a:extLst>
                  </p:cNvPr>
                  <p:cNvSpPr txBox="1"/>
                  <p:nvPr/>
                </p:nvSpPr>
                <p:spPr>
                  <a:xfrm>
                    <a:off x="4480152" y="2380937"/>
                    <a:ext cx="1604777" cy="9911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 b="1">
                        <a:latin typeface="Verdana" panose="020B0604030504040204" pitchFamily="34" charset="0"/>
                        <a:ea typeface="Verdana" panose="020B0604030504040204" pitchFamily="34" charset="0"/>
                      </a:defRPr>
                    </a:lvl1pPr>
                  </a:lstStyle>
                  <a:p>
                    <a:r>
                      <a:rPr lang="en-US"/>
                      <a:t>1 additional  WMO </a:t>
                    </a:r>
                    <a:r>
                      <a:rPr lang="en-US" err="1"/>
                      <a:t>programme</a:t>
                    </a:r>
                    <a:endParaRPr lang="en-US"/>
                  </a:p>
                  <a:p>
                    <a:r>
                      <a:rPr lang="en-US"/>
                      <a:t>+</a:t>
                    </a:r>
                  </a:p>
                  <a:p>
                    <a:r>
                      <a:rPr lang="en-US"/>
                      <a:t>WIS2 to  GTS Gateway</a:t>
                    </a:r>
                  </a:p>
                  <a:p>
                    <a:endParaRPr lang="en-US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82755C6F-6E9D-6A7F-A2BA-C744B77211BC}"/>
                      </a:ext>
                    </a:extLst>
                  </p:cNvPr>
                  <p:cNvSpPr txBox="1"/>
                  <p:nvPr/>
                </p:nvSpPr>
                <p:spPr>
                  <a:xfrm>
                    <a:off x="6120667" y="3264536"/>
                    <a:ext cx="1448581" cy="2340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 b="1">
                        <a:latin typeface="Verdana" panose="020B0604030504040204" pitchFamily="34" charset="0"/>
                        <a:ea typeface="Verdana" panose="020B0604030504040204" pitchFamily="34" charset="0"/>
                      </a:defRPr>
                    </a:lvl1pPr>
                  </a:lstStyle>
                  <a:p>
                    <a:endParaRPr lang="en-US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DD72EC0-FF46-4E7A-B3C6-D1DA119F9D92}"/>
                      </a:ext>
                    </a:extLst>
                  </p:cNvPr>
                  <p:cNvSpPr txBox="1"/>
                  <p:nvPr/>
                </p:nvSpPr>
                <p:spPr>
                  <a:xfrm>
                    <a:off x="6145273" y="3588354"/>
                    <a:ext cx="1448583" cy="3854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 b="1">
                        <a:latin typeface="Verdana" panose="020B0604030504040204" pitchFamily="34" charset="0"/>
                        <a:ea typeface="Verdana" panose="020B0604030504040204" pitchFamily="34" charset="0"/>
                      </a:defRPr>
                    </a:lvl1pPr>
                  </a:lstStyle>
                  <a:p>
                    <a:r>
                      <a:rPr lang="en-US"/>
                      <a:t>Second meeting</a:t>
                    </a:r>
                  </a:p>
                  <a:p>
                    <a:endParaRPr lang="en-US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3DA3AA-3E48-8573-B76F-C2B308C8D532}"/>
                      </a:ext>
                    </a:extLst>
                  </p:cNvPr>
                  <p:cNvSpPr txBox="1"/>
                  <p:nvPr/>
                </p:nvSpPr>
                <p:spPr>
                  <a:xfrm>
                    <a:off x="9345078" y="3504598"/>
                    <a:ext cx="1190848" cy="3854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100" b="1">
                        <a:latin typeface="Verdana" panose="020B0604030504040204" pitchFamily="34" charset="0"/>
                        <a:ea typeface="Verdana" panose="020B0604030504040204" pitchFamily="34" charset="0"/>
                      </a:defRPr>
                    </a:lvl1pPr>
                  </a:lstStyle>
                  <a:p>
                    <a:r>
                      <a:rPr lang="en-US"/>
                      <a:t>Pilot phase report</a:t>
                    </a: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79EDBD8-279B-0D31-B4FD-B80E4E0B0A48}"/>
                    </a:ext>
                  </a:extLst>
                </p:cNvPr>
                <p:cNvSpPr txBox="1"/>
                <p:nvPr/>
              </p:nvSpPr>
              <p:spPr>
                <a:xfrm>
                  <a:off x="1254986" y="2130891"/>
                  <a:ext cx="1341735" cy="9387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All Global Services available</a:t>
                  </a:r>
                </a:p>
                <a:p>
                  <a:pPr algn="ctr"/>
                  <a:r>
                    <a:rPr lang="en-US" sz="11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+</a:t>
                  </a:r>
                </a:p>
                <a:p>
                  <a:pPr algn="ctr"/>
                  <a:r>
                    <a:rPr lang="en-US" sz="1100" b="1" dirty="0">
                      <a:latin typeface="Verdana" panose="020B0604030504040204" pitchFamily="34" charset="0"/>
                      <a:ea typeface="Verdana" panose="020B0604030504040204" pitchFamily="34" charset="0"/>
                    </a:rPr>
                    <a:t>3 WIS2 Nodes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7487B46-278C-949E-E932-281D8C58EDB6}"/>
                    </a:ext>
                  </a:extLst>
                </p:cNvPr>
                <p:cNvSpPr txBox="1"/>
                <p:nvPr/>
              </p:nvSpPr>
              <p:spPr>
                <a:xfrm>
                  <a:off x="6169699" y="5323091"/>
                  <a:ext cx="180168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accent3">
                          <a:lumMod val="50000"/>
                        </a:schemeClr>
                      </a:solidFill>
                    </a:rPr>
                    <a:t>Q4-2023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0C3A550-4077-A002-EBB4-AA32FD30BB73}"/>
                    </a:ext>
                  </a:extLst>
                </p:cNvPr>
                <p:cNvSpPr txBox="1"/>
                <p:nvPr/>
              </p:nvSpPr>
              <p:spPr>
                <a:xfrm>
                  <a:off x="7881591" y="4390403"/>
                  <a:ext cx="180168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>
                      <a:solidFill>
                        <a:schemeClr val="accent2">
                          <a:lumMod val="75000"/>
                        </a:schemeClr>
                      </a:solidFill>
                    </a:rPr>
                    <a:t>End of Q4-2023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619C33-AA2A-A492-9996-4E50531E2E8F}"/>
                    </a:ext>
                  </a:extLst>
                </p:cNvPr>
                <p:cNvSpPr txBox="1"/>
                <p:nvPr/>
              </p:nvSpPr>
              <p:spPr>
                <a:xfrm>
                  <a:off x="9549247" y="5274324"/>
                  <a:ext cx="180168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en-US"/>
                  </a:defPPr>
                  <a:lvl1pPr algn="ctr">
                    <a:defRPr sz="1600" b="1"/>
                  </a:lvl1pPr>
                </a:lstStyle>
                <a:p>
                  <a:r>
                    <a:rPr lang="en-US">
                      <a:solidFill>
                        <a:schemeClr val="accent1">
                          <a:lumMod val="75000"/>
                        </a:schemeClr>
                      </a:solidFill>
                    </a:rPr>
                    <a:t>End 2023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6DEC85-8875-034C-9A6C-632ACC2A2FD6}"/>
                  </a:ext>
                </a:extLst>
              </p:cNvPr>
              <p:cNvSpPr txBox="1"/>
              <p:nvPr/>
            </p:nvSpPr>
            <p:spPr>
              <a:xfrm>
                <a:off x="8015248" y="2064627"/>
                <a:ext cx="1608554" cy="1123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1100" b="1">
                    <a:latin typeface="Verdana" panose="020B0604030504040204" pitchFamily="34" charset="0"/>
                    <a:ea typeface="Verdana" panose="020B0604030504040204" pitchFamily="34" charset="0"/>
                  </a:defRPr>
                </a:lvl1pPr>
              </a:lstStyle>
              <a:p>
                <a:r>
                  <a:rPr lang="en-US" dirty="0"/>
                  <a:t>3 additional WIS2 Nodes</a:t>
                </a:r>
              </a:p>
              <a:p>
                <a:r>
                  <a:rPr lang="en-US" dirty="0"/>
                  <a:t>+</a:t>
                </a:r>
              </a:p>
              <a:p>
                <a:r>
                  <a:rPr lang="en-US" dirty="0"/>
                  <a:t>1 additional  WMO </a:t>
                </a:r>
                <a:r>
                  <a:rPr lang="en-US" dirty="0" err="1"/>
                  <a:t>programme</a:t>
                </a:r>
                <a:endParaRPr lang="en-US" dirty="0"/>
              </a:p>
              <a:p>
                <a:endParaRPr lang="en-US" dirty="0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A7856A-E9A8-FE19-988F-7522FA31CE79}"/>
                </a:ext>
              </a:extLst>
            </p:cNvPr>
            <p:cNvCxnSpPr/>
            <p:nvPr/>
          </p:nvCxnSpPr>
          <p:spPr>
            <a:xfrm flipV="1">
              <a:off x="3634914" y="1254417"/>
              <a:ext cx="0" cy="7995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D21CBB7-C329-CE43-8F51-2446F7E1DD96}"/>
              </a:ext>
            </a:extLst>
          </p:cNvPr>
          <p:cNvSpPr txBox="1"/>
          <p:nvPr/>
        </p:nvSpPr>
        <p:spPr>
          <a:xfrm>
            <a:off x="2973752" y="626097"/>
            <a:ext cx="144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      Cg-19</a:t>
            </a:r>
          </a:p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22 May - 2 June</a:t>
            </a:r>
            <a:endParaRPr lang="en-CH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A747E8-2B9A-3EB3-9B40-B70E1E1DCDF0}"/>
              </a:ext>
            </a:extLst>
          </p:cNvPr>
          <p:cNvSpPr/>
          <p:nvPr/>
        </p:nvSpPr>
        <p:spPr>
          <a:xfrm>
            <a:off x="2890596" y="577846"/>
            <a:ext cx="1446595" cy="6742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045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o2016_powerpoint_standard_v2_dark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0" y="0"/>
            <a:ext cx="1234901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51891" y="1535545"/>
            <a:ext cx="8229600" cy="37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Thank you</a:t>
            </a:r>
          </a:p>
          <a:p>
            <a:r>
              <a:rPr lang="en-US" sz="4800">
                <a:solidFill>
                  <a:schemeClr val="bg1"/>
                </a:solidFill>
              </a:rPr>
              <a:t>Merci</a:t>
            </a:r>
          </a:p>
          <a:p>
            <a:r>
              <a:rPr lang="en-US" sz="4800">
                <a:solidFill>
                  <a:schemeClr val="bg1"/>
                </a:solidFill>
              </a:rPr>
              <a:t>Gracias</a:t>
            </a:r>
          </a:p>
          <a:p>
            <a:r>
              <a:rPr lang="ar-MA" sz="4800">
                <a:solidFill>
                  <a:schemeClr val="bg1"/>
                </a:solidFill>
              </a:rPr>
              <a:t>شكرا</a:t>
            </a:r>
            <a:endParaRPr lang="en-US" sz="4800">
              <a:solidFill>
                <a:schemeClr val="bg1"/>
              </a:solidFill>
            </a:endParaRPr>
          </a:p>
          <a:p>
            <a:r>
              <a:rPr lang="ja-JP" altLang="en-US" sz="4800">
                <a:solidFill>
                  <a:schemeClr val="bg1"/>
                </a:solidFill>
              </a:rPr>
              <a:t>谢谢</a:t>
            </a:r>
            <a:endParaRPr lang="en-US" altLang="ja-JP" sz="4800">
              <a:solidFill>
                <a:schemeClr val="bg1"/>
              </a:solidFill>
            </a:endParaRPr>
          </a:p>
          <a:p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CD5AC-5239-4317-A018-1F813C8A6B4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69CAA4-9E32-422D-87C9-96BC6F19450F}"/>
              </a:ext>
            </a:extLst>
          </p:cNvPr>
          <p:cNvSpPr/>
          <p:nvPr/>
        </p:nvSpPr>
        <p:spPr>
          <a:xfrm>
            <a:off x="0" y="0"/>
            <a:ext cx="12192000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prstClr val="white"/>
                </a:solidFill>
                <a:latin typeface="Calibri"/>
              </a:rPr>
              <a:t>WIS 2.0 implementation Timeline</a:t>
            </a:r>
            <a:endParaRPr kumimoji="0" lang="en-C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EE570A-13A6-464C-8310-9192BE0C0F78}"/>
              </a:ext>
            </a:extLst>
          </p:cNvPr>
          <p:cNvSpPr/>
          <p:nvPr/>
        </p:nvSpPr>
        <p:spPr>
          <a:xfrm>
            <a:off x="834390" y="6073140"/>
            <a:ext cx="133350" cy="129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7C78F4-FB3A-8D1B-50BC-6FD1985F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6" y="762396"/>
            <a:ext cx="11573597" cy="55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0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907-43AC-0C44-9723-9D7DDA6A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641350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Introduction</a:t>
            </a:r>
            <a:endParaRPr lang="en-CH" sz="28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5BA3E50-08F0-AFB6-10E5-5BE85216C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 r="6881" b="-2"/>
          <a:stretch/>
        </p:blipFill>
        <p:spPr bwMode="auto">
          <a:xfrm>
            <a:off x="5134723" y="83482"/>
            <a:ext cx="6815667" cy="585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 Placeholder 3">
            <a:extLst>
              <a:ext uri="{FF2B5EF4-FFF2-40B4-BE49-F238E27FC236}">
                <a16:creationId xmlns:a16="http://schemas.microsoft.com/office/drawing/2014/main" id="{5D49DFCF-883C-DFBA-4BDD-F47DD4335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2" y="1083468"/>
            <a:ext cx="4096807" cy="4691063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opregular"/>
              </a:rPr>
              <a:t>First Coordination Meeting of WIS 2.0 Pilot Phase, Geneva, </a:t>
            </a:r>
            <a:r>
              <a:rPr lang="fr-FR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opregular"/>
              </a:rPr>
              <a:t>5-7 </a:t>
            </a:r>
            <a:r>
              <a:rPr lang="fr-FR" sz="1800" b="1" i="0" dirty="0" err="1">
                <a:solidFill>
                  <a:schemeClr val="accent1">
                    <a:lumMod val="50000"/>
                  </a:schemeClr>
                </a:solidFill>
                <a:effectLst/>
                <a:latin typeface="opregular"/>
              </a:rPr>
              <a:t>December</a:t>
            </a:r>
            <a:r>
              <a:rPr lang="fr-FR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opregular"/>
              </a:rPr>
              <a:t> 2022 </a:t>
            </a:r>
            <a:endParaRPr lang="fr-FR" sz="1800" b="0" i="0" dirty="0">
              <a:solidFill>
                <a:schemeClr val="accent1">
                  <a:lumMod val="50000"/>
                </a:schemeClr>
              </a:solidFill>
              <a:effectLst/>
              <a:latin typeface="opregular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More than 67  (35 physical, 32 online) experts from 20 Countries met in Geneva for the first coordination meeting of the WIS 2.0 pilot phase. 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80ECE-8E0F-EACC-915E-93DD525C742C}"/>
              </a:ext>
            </a:extLst>
          </p:cNvPr>
          <p:cNvSpPr txBox="1"/>
          <p:nvPr/>
        </p:nvSpPr>
        <p:spPr>
          <a:xfrm>
            <a:off x="2794879" y="5969761"/>
            <a:ext cx="924064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Presentations are available in:</a:t>
            </a:r>
          </a:p>
          <a:p>
            <a:r>
              <a:rPr lang="en-US" sz="1800" dirty="0">
                <a:hlinkClick r:id="rId4"/>
              </a:rPr>
              <a:t>First Coordination Meeting of WIS 2.0 Pilot Phase | World Meteorological Organization (wmo.int)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146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907-43AC-0C44-9723-9D7DDA6A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18146"/>
            <a:ext cx="8229600" cy="88765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Goals of the pilot phase </a:t>
            </a:r>
            <a:endParaRPr lang="en-CH">
              <a:solidFill>
                <a:schemeClr val="tx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09F217-C05D-2582-2E8F-4C0AFE58B119}"/>
              </a:ext>
            </a:extLst>
          </p:cNvPr>
          <p:cNvGrpSpPr/>
          <p:nvPr/>
        </p:nvGrpSpPr>
        <p:grpSpPr>
          <a:xfrm>
            <a:off x="1823519" y="3050066"/>
            <a:ext cx="1344767" cy="1494265"/>
            <a:chOff x="1823519" y="3390322"/>
            <a:chExt cx="1344767" cy="1494265"/>
          </a:xfrm>
        </p:grpSpPr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A7B9432A-419E-D98D-FE75-464BAC4BBA84}"/>
                </a:ext>
              </a:extLst>
            </p:cNvPr>
            <p:cNvSpPr/>
            <p:nvPr/>
          </p:nvSpPr>
          <p:spPr>
            <a:xfrm rot="5400000">
              <a:off x="2108739" y="3455807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1607181"/>
                <a:satOff val="-2411"/>
                <a:lumOff val="-392"/>
                <a:alphaOff val="0"/>
              </a:schemeClr>
            </a:lnRef>
            <a:fillRef idx="1">
              <a:schemeClr val="accent3">
                <a:hueOff val="1607181"/>
                <a:satOff val="-2411"/>
                <a:lumOff val="-392"/>
                <a:alphaOff val="0"/>
              </a:schemeClr>
            </a:fillRef>
            <a:effectRef idx="0">
              <a:schemeClr val="accent3">
                <a:hueOff val="1607181"/>
                <a:satOff val="-2411"/>
                <a:lumOff val="-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AFD14A-1FF8-53DA-C045-7DD1C0F17A91}"/>
                </a:ext>
              </a:extLst>
            </p:cNvPr>
            <p:cNvSpPr/>
            <p:nvPr/>
          </p:nvSpPr>
          <p:spPr>
            <a:xfrm>
              <a:off x="1956651" y="3868487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Deploy WIS2 Node/WIS2 box</a:t>
              </a:r>
              <a:endParaRPr lang="en-CH" sz="1600" b="1" kern="12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97131AAB-220F-5A60-363A-B41BCC891C65}"/>
                </a:ext>
              </a:extLst>
            </p:cNvPr>
            <p:cNvSpPr/>
            <p:nvPr/>
          </p:nvSpPr>
          <p:spPr>
            <a:xfrm>
              <a:off x="2939676" y="3390322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2410771"/>
                <a:satOff val="-3617"/>
                <a:lumOff val="-588"/>
                <a:alphaOff val="0"/>
              </a:schemeClr>
            </a:lnRef>
            <a:fillRef idx="1">
              <a:schemeClr val="accent3">
                <a:hueOff val="2410771"/>
                <a:satOff val="-3617"/>
                <a:lumOff val="-588"/>
                <a:alphaOff val="0"/>
              </a:schemeClr>
            </a:fillRef>
            <a:effectRef idx="0">
              <a:schemeClr val="accent3">
                <a:hueOff val="2410771"/>
                <a:satOff val="-3617"/>
                <a:lumOff val="-588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E1FE8E-3679-17A7-5BA4-AA886FF1A77E}"/>
              </a:ext>
            </a:extLst>
          </p:cNvPr>
          <p:cNvGrpSpPr/>
          <p:nvPr/>
        </p:nvGrpSpPr>
        <p:grpSpPr>
          <a:xfrm>
            <a:off x="3306796" y="2698914"/>
            <a:ext cx="1344768" cy="1494265"/>
            <a:chOff x="3306796" y="3039170"/>
            <a:chExt cx="1344768" cy="1494265"/>
          </a:xfrm>
        </p:grpSpPr>
        <p:sp>
          <p:nvSpPr>
            <p:cNvPr id="11" name="L-Shape 10">
              <a:extLst>
                <a:ext uri="{FF2B5EF4-FFF2-40B4-BE49-F238E27FC236}">
                  <a16:creationId xmlns:a16="http://schemas.microsoft.com/office/drawing/2014/main" id="{54C7D572-8D01-BFA6-3EC7-AAC4E337B756}"/>
                </a:ext>
              </a:extLst>
            </p:cNvPr>
            <p:cNvSpPr/>
            <p:nvPr/>
          </p:nvSpPr>
          <p:spPr>
            <a:xfrm rot="5400000">
              <a:off x="3592016" y="3104654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3214361"/>
                <a:satOff val="-4823"/>
                <a:lumOff val="-784"/>
                <a:alphaOff val="0"/>
              </a:schemeClr>
            </a:lnRef>
            <a:fillRef idx="1">
              <a:schemeClr val="accent3">
                <a:hueOff val="3214361"/>
                <a:satOff val="-4823"/>
                <a:lumOff val="-784"/>
                <a:alphaOff val="0"/>
              </a:schemeClr>
            </a:fillRef>
            <a:effectRef idx="0">
              <a:schemeClr val="accent3">
                <a:hueOff val="3214361"/>
                <a:satOff val="-4823"/>
                <a:lumOff val="-78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BF5C24A-DC77-3267-0DBD-071C114947E8}"/>
                </a:ext>
              </a:extLst>
            </p:cNvPr>
            <p:cNvSpPr/>
            <p:nvPr/>
          </p:nvSpPr>
          <p:spPr>
            <a:xfrm>
              <a:off x="3439929" y="3517335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/>
                  <a:ea typeface="+mn-ea"/>
                  <a:cs typeface="+mn-cs"/>
                </a:rPr>
                <a:t>Refine 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/>
                  <a:ea typeface="+mn-ea"/>
                  <a:cs typeface="+mn-cs"/>
                </a:rPr>
                <a:t>WIS 2.0 architecture</a:t>
              </a:r>
              <a:endParaRPr lang="en-CH" sz="16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5F90AAE-B884-4195-A92D-C27A7574BF78}"/>
                </a:ext>
              </a:extLst>
            </p:cNvPr>
            <p:cNvSpPr/>
            <p:nvPr/>
          </p:nvSpPr>
          <p:spPr>
            <a:xfrm>
              <a:off x="4422954" y="3039170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4017952"/>
                <a:satOff val="-6029"/>
                <a:lumOff val="-980"/>
                <a:alphaOff val="0"/>
              </a:schemeClr>
            </a:lnRef>
            <a:fillRef idx="1">
              <a:schemeClr val="accent3">
                <a:hueOff val="4017952"/>
                <a:satOff val="-6029"/>
                <a:lumOff val="-980"/>
                <a:alphaOff val="0"/>
              </a:schemeClr>
            </a:fillRef>
            <a:effectRef idx="0">
              <a:schemeClr val="accent3">
                <a:hueOff val="4017952"/>
                <a:satOff val="-6029"/>
                <a:lumOff val="-98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889A57-4C78-B0A1-5762-4DCD6524A051}"/>
              </a:ext>
            </a:extLst>
          </p:cNvPr>
          <p:cNvGrpSpPr/>
          <p:nvPr/>
        </p:nvGrpSpPr>
        <p:grpSpPr>
          <a:xfrm>
            <a:off x="4790074" y="2347761"/>
            <a:ext cx="1344768" cy="1494265"/>
            <a:chOff x="4790074" y="2688017"/>
            <a:chExt cx="1344768" cy="1494265"/>
          </a:xfrm>
        </p:grpSpPr>
        <p:sp>
          <p:nvSpPr>
            <p:cNvPr id="14" name="L-Shape 13">
              <a:extLst>
                <a:ext uri="{FF2B5EF4-FFF2-40B4-BE49-F238E27FC236}">
                  <a16:creationId xmlns:a16="http://schemas.microsoft.com/office/drawing/2014/main" id="{2FD7CC58-9FB7-7821-D995-B08AE8EE06CB}"/>
                </a:ext>
              </a:extLst>
            </p:cNvPr>
            <p:cNvSpPr/>
            <p:nvPr/>
          </p:nvSpPr>
          <p:spPr>
            <a:xfrm rot="5400000">
              <a:off x="5075294" y="2753502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4821541"/>
                <a:satOff val="-7234"/>
                <a:lumOff val="-1176"/>
                <a:alphaOff val="0"/>
              </a:schemeClr>
            </a:lnRef>
            <a:fillRef idx="1">
              <a:schemeClr val="accent3">
                <a:hueOff val="4821541"/>
                <a:satOff val="-7234"/>
                <a:lumOff val="-1176"/>
                <a:alphaOff val="0"/>
              </a:schemeClr>
            </a:fillRef>
            <a:effectRef idx="0">
              <a:schemeClr val="accent3">
                <a:hueOff val="4821541"/>
                <a:satOff val="-7234"/>
                <a:lumOff val="-117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304E30-3372-9E5C-9363-47730F56C3BB}"/>
                </a:ext>
              </a:extLst>
            </p:cNvPr>
            <p:cNvSpPr/>
            <p:nvPr/>
          </p:nvSpPr>
          <p:spPr>
            <a:xfrm>
              <a:off x="4923207" y="3166182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Improve technical aspects</a:t>
              </a:r>
              <a:endParaRPr lang="en-CH" sz="1600" b="1" kern="1200" dirty="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D9DB24A-B402-EE3E-4D31-ED994593DD47}"/>
                </a:ext>
              </a:extLst>
            </p:cNvPr>
            <p:cNvSpPr/>
            <p:nvPr/>
          </p:nvSpPr>
          <p:spPr>
            <a:xfrm>
              <a:off x="5906232" y="2688017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5625132"/>
                <a:satOff val="-8440"/>
                <a:lumOff val="-1373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D19923A-A176-F09D-3F70-FDA2418019CC}"/>
              </a:ext>
            </a:extLst>
          </p:cNvPr>
          <p:cNvGrpSpPr/>
          <p:nvPr/>
        </p:nvGrpSpPr>
        <p:grpSpPr>
          <a:xfrm>
            <a:off x="6273352" y="1996609"/>
            <a:ext cx="1344768" cy="1494265"/>
            <a:chOff x="6273352" y="2336865"/>
            <a:chExt cx="1344768" cy="1494265"/>
          </a:xfrm>
        </p:grpSpPr>
        <p:sp>
          <p:nvSpPr>
            <p:cNvPr id="17" name="L-Shape 16">
              <a:extLst>
                <a:ext uri="{FF2B5EF4-FFF2-40B4-BE49-F238E27FC236}">
                  <a16:creationId xmlns:a16="http://schemas.microsoft.com/office/drawing/2014/main" id="{092A31EF-6A0E-04AD-0725-3A8E38B8B0F0}"/>
                </a:ext>
              </a:extLst>
            </p:cNvPr>
            <p:cNvSpPr/>
            <p:nvPr/>
          </p:nvSpPr>
          <p:spPr>
            <a:xfrm rot="5400000">
              <a:off x="6558572" y="2402350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6428722"/>
                <a:satOff val="-9646"/>
                <a:lumOff val="-1569"/>
                <a:alphaOff val="0"/>
              </a:schemeClr>
            </a:lnRef>
            <a:fillRef idx="1">
              <a:schemeClr val="accent3">
                <a:hueOff val="6428722"/>
                <a:satOff val="-9646"/>
                <a:lumOff val="-1569"/>
                <a:alphaOff val="0"/>
              </a:schemeClr>
            </a:fillRef>
            <a:effectRef idx="0">
              <a:schemeClr val="accent3">
                <a:hueOff val="6428722"/>
                <a:satOff val="-9646"/>
                <a:lumOff val="-156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C5AEED-7B2A-2D55-2ECE-C0E21AAF534E}"/>
                </a:ext>
              </a:extLst>
            </p:cNvPr>
            <p:cNvSpPr/>
            <p:nvPr/>
          </p:nvSpPr>
          <p:spPr>
            <a:xfrm>
              <a:off x="6406485" y="2815030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Amend Manual on WIS</a:t>
              </a:r>
              <a:endParaRPr lang="en-CH" sz="1600" b="1" kern="12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AEAFE2F-704D-026B-EAC0-961420841D30}"/>
                </a:ext>
              </a:extLst>
            </p:cNvPr>
            <p:cNvSpPr/>
            <p:nvPr/>
          </p:nvSpPr>
          <p:spPr>
            <a:xfrm>
              <a:off x="7389510" y="2336865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7232312"/>
                <a:satOff val="-10851"/>
                <a:lumOff val="-1765"/>
                <a:alphaOff val="0"/>
              </a:schemeClr>
            </a:lnRef>
            <a:fillRef idx="1">
              <a:schemeClr val="accent3">
                <a:hueOff val="7232312"/>
                <a:satOff val="-10851"/>
                <a:lumOff val="-1765"/>
                <a:alphaOff val="0"/>
              </a:schemeClr>
            </a:fillRef>
            <a:effectRef idx="0">
              <a:schemeClr val="accent3">
                <a:hueOff val="7232312"/>
                <a:satOff val="-10851"/>
                <a:lumOff val="-1765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C2B5E3-910B-37EF-2D9D-DAD6A72BFEF8}"/>
              </a:ext>
            </a:extLst>
          </p:cNvPr>
          <p:cNvGrpSpPr/>
          <p:nvPr/>
        </p:nvGrpSpPr>
        <p:grpSpPr>
          <a:xfrm>
            <a:off x="7756631" y="1645456"/>
            <a:ext cx="1344767" cy="1494265"/>
            <a:chOff x="7756631" y="1985712"/>
            <a:chExt cx="1344767" cy="1494265"/>
          </a:xfrm>
        </p:grpSpPr>
        <p:sp>
          <p:nvSpPr>
            <p:cNvPr id="20" name="L-Shape 19">
              <a:extLst>
                <a:ext uri="{FF2B5EF4-FFF2-40B4-BE49-F238E27FC236}">
                  <a16:creationId xmlns:a16="http://schemas.microsoft.com/office/drawing/2014/main" id="{BBFBE45D-4523-F2F5-C566-2ABFB274CF9C}"/>
                </a:ext>
              </a:extLst>
            </p:cNvPr>
            <p:cNvSpPr/>
            <p:nvPr/>
          </p:nvSpPr>
          <p:spPr>
            <a:xfrm rot="5400000">
              <a:off x="8041851" y="2051197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8035903"/>
                <a:satOff val="-12057"/>
                <a:lumOff val="-1961"/>
                <a:alphaOff val="0"/>
              </a:schemeClr>
            </a:lnRef>
            <a:fillRef idx="1">
              <a:schemeClr val="accent3">
                <a:hueOff val="8035903"/>
                <a:satOff val="-12057"/>
                <a:lumOff val="-1961"/>
                <a:alphaOff val="0"/>
              </a:schemeClr>
            </a:fillRef>
            <a:effectRef idx="0">
              <a:schemeClr val="accent3">
                <a:hueOff val="8035903"/>
                <a:satOff val="-12057"/>
                <a:lumOff val="-196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C2D425A-5371-BA90-775C-F79A7673D05A}"/>
                </a:ext>
              </a:extLst>
            </p:cNvPr>
            <p:cNvSpPr/>
            <p:nvPr/>
          </p:nvSpPr>
          <p:spPr>
            <a:xfrm>
              <a:off x="7889763" y="2463877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Complete Guide to WIS</a:t>
              </a:r>
              <a:endParaRPr lang="en-CH" sz="1600" b="1" kern="120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B90BAA38-3FB5-5252-F173-B33E6CAEE299}"/>
                </a:ext>
              </a:extLst>
            </p:cNvPr>
            <p:cNvSpPr/>
            <p:nvPr/>
          </p:nvSpPr>
          <p:spPr>
            <a:xfrm>
              <a:off x="8872787" y="1985712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8839492"/>
                <a:satOff val="-13263"/>
                <a:lumOff val="-2157"/>
                <a:alphaOff val="0"/>
              </a:schemeClr>
            </a:lnRef>
            <a:fillRef idx="1">
              <a:schemeClr val="accent3">
                <a:hueOff val="8839492"/>
                <a:satOff val="-13263"/>
                <a:lumOff val="-2157"/>
                <a:alphaOff val="0"/>
              </a:schemeClr>
            </a:fillRef>
            <a:effectRef idx="0">
              <a:schemeClr val="accent3">
                <a:hueOff val="8839492"/>
                <a:satOff val="-13263"/>
                <a:lumOff val="-2157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3" name="L-Shape 22">
            <a:extLst>
              <a:ext uri="{FF2B5EF4-FFF2-40B4-BE49-F238E27FC236}">
                <a16:creationId xmlns:a16="http://schemas.microsoft.com/office/drawing/2014/main" id="{ECA6BA0A-51D4-2C57-CB7D-E05E69284786}"/>
              </a:ext>
            </a:extLst>
          </p:cNvPr>
          <p:cNvSpPr/>
          <p:nvPr/>
        </p:nvSpPr>
        <p:spPr>
          <a:xfrm rot="5400000">
            <a:off x="9525128" y="1359789"/>
            <a:ext cx="771638" cy="1342077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3">
              <a:hueOff val="9643083"/>
              <a:satOff val="-14469"/>
              <a:lumOff val="-2353"/>
              <a:alphaOff val="0"/>
            </a:schemeClr>
          </a:lnRef>
          <a:fillRef idx="1">
            <a:schemeClr val="accent3">
              <a:hueOff val="9643083"/>
              <a:satOff val="-14469"/>
              <a:lumOff val="-2353"/>
              <a:alphaOff val="0"/>
            </a:schemeClr>
          </a:fillRef>
          <a:effectRef idx="0">
            <a:schemeClr val="accent3">
              <a:hueOff val="9643083"/>
              <a:satOff val="-14469"/>
              <a:lumOff val="-2353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89FBB5-4CE3-5C10-3D8C-3EC37B43A306}"/>
              </a:ext>
            </a:extLst>
          </p:cNvPr>
          <p:cNvSpPr/>
          <p:nvPr/>
        </p:nvSpPr>
        <p:spPr>
          <a:xfrm>
            <a:off x="9373041" y="1772469"/>
            <a:ext cx="1211635" cy="1016100"/>
          </a:xfrm>
          <a:custGeom>
            <a:avLst/>
            <a:gdLst>
              <a:gd name="connsiteX0" fmla="*/ 0 w 1159193"/>
              <a:gd name="connsiteY0" fmla="*/ 0 h 1016100"/>
              <a:gd name="connsiteX1" fmla="*/ 1159193 w 1159193"/>
              <a:gd name="connsiteY1" fmla="*/ 0 h 1016100"/>
              <a:gd name="connsiteX2" fmla="*/ 1159193 w 1159193"/>
              <a:gd name="connsiteY2" fmla="*/ 1016100 h 1016100"/>
              <a:gd name="connsiteX3" fmla="*/ 0 w 1159193"/>
              <a:gd name="connsiteY3" fmla="*/ 1016100 h 1016100"/>
              <a:gd name="connsiteX4" fmla="*/ 0 w 1159193"/>
              <a:gd name="connsiteY4" fmla="*/ 0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193" h="1016100">
                <a:moveTo>
                  <a:pt x="0" y="0"/>
                </a:moveTo>
                <a:lnTo>
                  <a:pt x="1159193" y="0"/>
                </a:lnTo>
                <a:lnTo>
                  <a:pt x="1159193" y="1016100"/>
                </a:lnTo>
                <a:lnTo>
                  <a:pt x="0" y="10161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Specify Monitoring</a:t>
            </a:r>
            <a:endParaRPr lang="en-CH" sz="1600" b="1" kern="12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329142B-AB18-5ED6-5AF6-4F8EAC854CEF}"/>
              </a:ext>
            </a:extLst>
          </p:cNvPr>
          <p:cNvSpPr/>
          <p:nvPr/>
        </p:nvSpPr>
        <p:spPr>
          <a:xfrm>
            <a:off x="10356065" y="1294304"/>
            <a:ext cx="228610" cy="21871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3">
              <a:hueOff val="10446673"/>
              <a:satOff val="-15674"/>
              <a:lumOff val="-2549"/>
              <a:alphaOff val="0"/>
            </a:schemeClr>
          </a:lnRef>
          <a:fillRef idx="1">
            <a:schemeClr val="accent3">
              <a:hueOff val="10446673"/>
              <a:satOff val="-15674"/>
              <a:lumOff val="-2549"/>
              <a:alphaOff val="0"/>
            </a:schemeClr>
          </a:fillRef>
          <a:effectRef idx="0">
            <a:schemeClr val="accent3">
              <a:hueOff val="10446673"/>
              <a:satOff val="-15674"/>
              <a:lumOff val="-2549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8594CB-1333-E7C7-95A5-D5E54B7CD451}"/>
              </a:ext>
            </a:extLst>
          </p:cNvPr>
          <p:cNvGrpSpPr/>
          <p:nvPr/>
        </p:nvGrpSpPr>
        <p:grpSpPr>
          <a:xfrm>
            <a:off x="10723186" y="1293856"/>
            <a:ext cx="1344767" cy="1143561"/>
            <a:chOff x="10723186" y="1634112"/>
            <a:chExt cx="1344767" cy="1143561"/>
          </a:xfrm>
        </p:grpSpPr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98E98DFB-E639-02C5-8140-9D63317C9771}"/>
                </a:ext>
              </a:extLst>
            </p:cNvPr>
            <p:cNvSpPr/>
            <p:nvPr/>
          </p:nvSpPr>
          <p:spPr>
            <a:xfrm rot="5400000">
              <a:off x="11008406" y="1348892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11250264"/>
                <a:satOff val="-16880"/>
                <a:lumOff val="-2745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12AF3D-EC5E-E521-B21D-16C11D7AAE0E}"/>
                </a:ext>
              </a:extLst>
            </p:cNvPr>
            <p:cNvSpPr/>
            <p:nvPr/>
          </p:nvSpPr>
          <p:spPr>
            <a:xfrm>
              <a:off x="10856318" y="1761573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/>
                <a:t>Initiate the transition phase</a:t>
              </a:r>
              <a:endParaRPr lang="en-CH" sz="1600" b="1" kern="12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A3C30F-B935-21A4-AA32-83A08ECCC429}"/>
              </a:ext>
            </a:extLst>
          </p:cNvPr>
          <p:cNvGrpSpPr/>
          <p:nvPr/>
        </p:nvGrpSpPr>
        <p:grpSpPr>
          <a:xfrm>
            <a:off x="340241" y="3400770"/>
            <a:ext cx="1346978" cy="1494714"/>
            <a:chOff x="340241" y="3741026"/>
            <a:chExt cx="1346978" cy="1494714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9917AA0C-9CA8-F4E8-074D-C7C3D4135A9C}"/>
                </a:ext>
              </a:extLst>
            </p:cNvPr>
            <p:cNvSpPr/>
            <p:nvPr/>
          </p:nvSpPr>
          <p:spPr>
            <a:xfrm rot="5400000">
              <a:off x="625461" y="3806959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1C4228-485B-5306-1900-429AA0656289}"/>
                </a:ext>
              </a:extLst>
            </p:cNvPr>
            <p:cNvSpPr/>
            <p:nvPr/>
          </p:nvSpPr>
          <p:spPr>
            <a:xfrm>
              <a:off x="473373" y="4219640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Deploy Global Services</a:t>
              </a:r>
              <a:endParaRPr lang="en-CH" sz="1600" b="1" kern="1200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263F6BB5-953D-B0CD-13A0-3A8A3486526C}"/>
                </a:ext>
              </a:extLst>
            </p:cNvPr>
            <p:cNvSpPr/>
            <p:nvPr/>
          </p:nvSpPr>
          <p:spPr>
            <a:xfrm>
              <a:off x="1456398" y="3741475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803590"/>
                <a:satOff val="-1206"/>
                <a:lumOff val="-196"/>
                <a:alphaOff val="0"/>
              </a:schemeClr>
            </a:lnRef>
            <a:fillRef idx="1">
              <a:schemeClr val="accent3">
                <a:hueOff val="803590"/>
                <a:satOff val="-1206"/>
                <a:lumOff val="-196"/>
                <a:alphaOff val="0"/>
              </a:schemeClr>
            </a:fillRef>
            <a:effectRef idx="0">
              <a:schemeClr val="accent3">
                <a:hueOff val="803590"/>
                <a:satOff val="-1206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id="{5D111834-81DE-1247-4EB3-AA0D14F98A69}"/>
                </a:ext>
              </a:extLst>
            </p:cNvPr>
            <p:cNvSpPr/>
            <p:nvPr/>
          </p:nvSpPr>
          <p:spPr>
            <a:xfrm rot="5400000">
              <a:off x="627672" y="3806510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01D143B-077D-6809-20AD-D9159DE8FB0D}"/>
                </a:ext>
              </a:extLst>
            </p:cNvPr>
            <p:cNvSpPr/>
            <p:nvPr/>
          </p:nvSpPr>
          <p:spPr>
            <a:xfrm>
              <a:off x="475584" y="4219191"/>
              <a:ext cx="1211635" cy="1016100"/>
            </a:xfrm>
            <a:custGeom>
              <a:avLst/>
              <a:gdLst>
                <a:gd name="connsiteX0" fmla="*/ 0 w 1159193"/>
                <a:gd name="connsiteY0" fmla="*/ 0 h 1016100"/>
                <a:gd name="connsiteX1" fmla="*/ 1159193 w 1159193"/>
                <a:gd name="connsiteY1" fmla="*/ 0 h 1016100"/>
                <a:gd name="connsiteX2" fmla="*/ 1159193 w 1159193"/>
                <a:gd name="connsiteY2" fmla="*/ 1016100 h 1016100"/>
                <a:gd name="connsiteX3" fmla="*/ 0 w 1159193"/>
                <a:gd name="connsiteY3" fmla="*/ 1016100 h 1016100"/>
                <a:gd name="connsiteX4" fmla="*/ 0 w 1159193"/>
                <a:gd name="connsiteY4" fmla="*/ 0 h 10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193" h="1016100">
                  <a:moveTo>
                    <a:pt x="0" y="0"/>
                  </a:moveTo>
                  <a:lnTo>
                    <a:pt x="1159193" y="0"/>
                  </a:lnTo>
                  <a:lnTo>
                    <a:pt x="1159193" y="1016100"/>
                  </a:lnTo>
                  <a:lnTo>
                    <a:pt x="0" y="1016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Deploy Global Services</a:t>
              </a:r>
              <a:endParaRPr lang="en-CH" sz="1600" b="1" kern="1200" dirty="0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0A098B3-CDA1-6E43-23C0-8DDB67B9DB10}"/>
                </a:ext>
              </a:extLst>
            </p:cNvPr>
            <p:cNvSpPr/>
            <p:nvPr/>
          </p:nvSpPr>
          <p:spPr>
            <a:xfrm>
              <a:off x="1457504" y="3741026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803590"/>
                <a:satOff val="-1206"/>
                <a:lumOff val="-196"/>
                <a:alphaOff val="0"/>
              </a:schemeClr>
            </a:lnRef>
            <a:fillRef idx="1">
              <a:schemeClr val="accent3">
                <a:hueOff val="803590"/>
                <a:satOff val="-1206"/>
                <a:lumOff val="-196"/>
                <a:alphaOff val="0"/>
              </a:schemeClr>
            </a:fillRef>
            <a:effectRef idx="0">
              <a:schemeClr val="accent3">
                <a:hueOff val="803590"/>
                <a:satOff val="-1206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" name="L-Shape 2">
              <a:extLst>
                <a:ext uri="{FF2B5EF4-FFF2-40B4-BE49-F238E27FC236}">
                  <a16:creationId xmlns:a16="http://schemas.microsoft.com/office/drawing/2014/main" id="{60854E67-BA53-1509-F070-C6F3AD34F97B}"/>
                </a:ext>
              </a:extLst>
            </p:cNvPr>
            <p:cNvSpPr/>
            <p:nvPr/>
          </p:nvSpPr>
          <p:spPr>
            <a:xfrm rot="5400000">
              <a:off x="626566" y="3806510"/>
              <a:ext cx="771638" cy="1342077"/>
            </a:xfrm>
            <a:prstGeom prst="corner">
              <a:avLst>
                <a:gd name="adj1" fmla="val 16120"/>
                <a:gd name="adj2" fmla="val 16110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F73A970-D8D9-52D5-9B5D-AB3600DF81A9}"/>
                </a:ext>
              </a:extLst>
            </p:cNvPr>
            <p:cNvSpPr/>
            <p:nvPr/>
          </p:nvSpPr>
          <p:spPr>
            <a:xfrm>
              <a:off x="1456398" y="3741026"/>
              <a:ext cx="228610" cy="218715"/>
            </a:xfrm>
            <a:prstGeom prst="triangle">
              <a:avLst>
                <a:gd name="adj" fmla="val 100000"/>
              </a:avLst>
            </a:prstGeom>
          </p:spPr>
          <p:style>
            <a:lnRef idx="2">
              <a:schemeClr val="accent3">
                <a:hueOff val="803590"/>
                <a:satOff val="-1206"/>
                <a:lumOff val="-196"/>
                <a:alphaOff val="0"/>
              </a:schemeClr>
            </a:lnRef>
            <a:fillRef idx="1">
              <a:schemeClr val="accent3">
                <a:hueOff val="803590"/>
                <a:satOff val="-1206"/>
                <a:lumOff val="-196"/>
                <a:alphaOff val="0"/>
              </a:schemeClr>
            </a:fillRef>
            <a:effectRef idx="0">
              <a:schemeClr val="accent3">
                <a:hueOff val="803590"/>
                <a:satOff val="-1206"/>
                <a:lumOff val="-196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ADB47F-668E-78C6-7FE2-4CD82FC65517}"/>
              </a:ext>
            </a:extLst>
          </p:cNvPr>
          <p:cNvGrpSpPr/>
          <p:nvPr/>
        </p:nvGrpSpPr>
        <p:grpSpPr>
          <a:xfrm>
            <a:off x="537054" y="902045"/>
            <a:ext cx="674836" cy="2727398"/>
            <a:chOff x="537054" y="902045"/>
            <a:chExt cx="674836" cy="27273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5500AEC-133E-DF85-9362-F86B46C80A6D}"/>
                </a:ext>
              </a:extLst>
            </p:cNvPr>
            <p:cNvGrpSpPr/>
            <p:nvPr/>
          </p:nvGrpSpPr>
          <p:grpSpPr>
            <a:xfrm>
              <a:off x="537054" y="902045"/>
              <a:ext cx="674835" cy="620348"/>
              <a:chOff x="3100578" y="2626881"/>
              <a:chExt cx="926187" cy="91440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29D76A-2B52-4977-1D9F-BE920278E392}"/>
                  </a:ext>
                </a:extLst>
              </p:cNvPr>
              <p:cNvSpPr/>
              <p:nvPr/>
            </p:nvSpPr>
            <p:spPr>
              <a:xfrm>
                <a:off x="3100578" y="2626881"/>
                <a:ext cx="926187" cy="914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42" name="Graphic 41" descr="Network with solid fill">
                <a:extLst>
                  <a:ext uri="{FF2B5EF4-FFF2-40B4-BE49-F238E27FC236}">
                    <a16:creationId xmlns:a16="http://schemas.microsoft.com/office/drawing/2014/main" id="{D80E9A61-0FD8-BAEA-E1E3-C85662E6A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7308" y="2639091"/>
                <a:ext cx="789683" cy="789683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D712CEF-3667-0B33-36F7-C62871A6FC4E}"/>
                </a:ext>
              </a:extLst>
            </p:cNvPr>
            <p:cNvGrpSpPr/>
            <p:nvPr/>
          </p:nvGrpSpPr>
          <p:grpSpPr>
            <a:xfrm>
              <a:off x="537055" y="2322564"/>
              <a:ext cx="674835" cy="620348"/>
              <a:chOff x="6018575" y="2624111"/>
              <a:chExt cx="926187" cy="9144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7215236-5D0C-CB2C-073C-D2D427E0D9CE}"/>
                  </a:ext>
                </a:extLst>
              </p:cNvPr>
              <p:cNvSpPr/>
              <p:nvPr/>
            </p:nvSpPr>
            <p:spPr>
              <a:xfrm>
                <a:off x="6018575" y="2624111"/>
                <a:ext cx="926187" cy="9144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46" name="Graphic 45" descr="Books outline">
                <a:extLst>
                  <a:ext uri="{FF2B5EF4-FFF2-40B4-BE49-F238E27FC236}">
                    <a16:creationId xmlns:a16="http://schemas.microsoft.com/office/drawing/2014/main" id="{1487B2CB-2940-F7EA-00C8-C749139E1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105969" y="2732194"/>
                <a:ext cx="751399" cy="751399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722D31-61BB-78B5-6B93-F502C7A7C29D}"/>
                </a:ext>
              </a:extLst>
            </p:cNvPr>
            <p:cNvGrpSpPr/>
            <p:nvPr/>
          </p:nvGrpSpPr>
          <p:grpSpPr>
            <a:xfrm>
              <a:off x="537054" y="1608109"/>
              <a:ext cx="674835" cy="620349"/>
              <a:chOff x="3107885" y="2667808"/>
              <a:chExt cx="1256145" cy="120033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10EB3B1-21F4-58A9-64A2-0CE5BA41ED1E}"/>
                  </a:ext>
                </a:extLst>
              </p:cNvPr>
              <p:cNvSpPr/>
              <p:nvPr/>
            </p:nvSpPr>
            <p:spPr>
              <a:xfrm>
                <a:off x="3107885" y="2667808"/>
                <a:ext cx="1256145" cy="1200330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49" name="Graphic 48" descr="Database with solid fill">
                <a:extLst>
                  <a:ext uri="{FF2B5EF4-FFF2-40B4-BE49-F238E27FC236}">
                    <a16:creationId xmlns:a16="http://schemas.microsoft.com/office/drawing/2014/main" id="{9F70A9A8-3B46-E899-4B83-215FB0563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60369" y="2810772"/>
                <a:ext cx="914400" cy="914399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B6B86B-6CE3-2553-FC1E-AEE52FF3707C}"/>
                </a:ext>
              </a:extLst>
            </p:cNvPr>
            <p:cNvGrpSpPr/>
            <p:nvPr/>
          </p:nvGrpSpPr>
          <p:grpSpPr>
            <a:xfrm>
              <a:off x="537055" y="3012151"/>
              <a:ext cx="674835" cy="617292"/>
              <a:chOff x="4851042" y="4429399"/>
              <a:chExt cx="1256145" cy="120033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352544E-8F1E-FF47-1DFF-9DA60A17F20C}"/>
                  </a:ext>
                </a:extLst>
              </p:cNvPr>
              <p:cNvSpPr/>
              <p:nvPr/>
            </p:nvSpPr>
            <p:spPr>
              <a:xfrm>
                <a:off x="4851042" y="4429399"/>
                <a:ext cx="1256145" cy="120033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57" name="Graphic 56" descr="Bar chart with solid fill">
                <a:extLst>
                  <a:ext uri="{FF2B5EF4-FFF2-40B4-BE49-F238E27FC236}">
                    <a16:creationId xmlns:a16="http://schemas.microsoft.com/office/drawing/2014/main" id="{5774CDCF-F492-1703-B3BE-383C06E67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085089" y="4571279"/>
                <a:ext cx="914401" cy="914398"/>
              </a:xfrm>
              <a:prstGeom prst="rect">
                <a:avLst/>
              </a:prstGeom>
            </p:spPr>
          </p:pic>
        </p:grpSp>
      </p:grpSp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BFA05FEF-FE07-9997-F8D4-C04A872D28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651" y="2507291"/>
            <a:ext cx="752787" cy="761490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F9EC65A-6E59-CB36-1782-A35FF4671D6C}"/>
              </a:ext>
            </a:extLst>
          </p:cNvPr>
          <p:cNvGrpSpPr/>
          <p:nvPr/>
        </p:nvGrpSpPr>
        <p:grpSpPr>
          <a:xfrm>
            <a:off x="2939676" y="4058446"/>
            <a:ext cx="2514255" cy="2727398"/>
            <a:chOff x="2941984" y="3959875"/>
            <a:chExt cx="2514255" cy="272739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D269BE8-425D-F6CA-CC7A-12562737BF14}"/>
                </a:ext>
              </a:extLst>
            </p:cNvPr>
            <p:cNvGrpSpPr/>
            <p:nvPr/>
          </p:nvGrpSpPr>
          <p:grpSpPr>
            <a:xfrm>
              <a:off x="3176816" y="3959875"/>
              <a:ext cx="2279423" cy="2727398"/>
              <a:chOff x="3176815" y="3959875"/>
              <a:chExt cx="2279423" cy="2727398"/>
            </a:xfrm>
          </p:grpSpPr>
          <p:pic>
            <p:nvPicPr>
              <p:cNvPr id="93" name="Picture 92" descr="Icon&#10;&#10;Description automatically generated">
                <a:extLst>
                  <a:ext uri="{FF2B5EF4-FFF2-40B4-BE49-F238E27FC236}">
                    <a16:creationId xmlns:a16="http://schemas.microsoft.com/office/drawing/2014/main" id="{4FA43ED5-9971-4ED9-E157-55FB9DB3B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3451" y="4905543"/>
                <a:ext cx="752787" cy="761490"/>
              </a:xfrm>
              <a:prstGeom prst="rect">
                <a:avLst/>
              </a:prstGeom>
            </p:spPr>
          </p:pic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DEDEC8FB-A4E5-54B4-57F1-7577BD1FA099}"/>
                  </a:ext>
                </a:extLst>
              </p:cNvPr>
              <p:cNvGrpSpPr/>
              <p:nvPr/>
            </p:nvGrpSpPr>
            <p:grpSpPr>
              <a:xfrm>
                <a:off x="3708566" y="3959875"/>
                <a:ext cx="674835" cy="620348"/>
                <a:chOff x="3100578" y="2626881"/>
                <a:chExt cx="926187" cy="91440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259E7EAB-D3D8-FB5B-D099-611A53D71D29}"/>
                    </a:ext>
                  </a:extLst>
                </p:cNvPr>
                <p:cNvSpPr/>
                <p:nvPr/>
              </p:nvSpPr>
              <p:spPr>
                <a:xfrm>
                  <a:off x="3100578" y="2626881"/>
                  <a:ext cx="926187" cy="9144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pic>
              <p:nvPicPr>
                <p:cNvPr id="111" name="Graphic 110" descr="Network with solid fill">
                  <a:extLst>
                    <a:ext uri="{FF2B5EF4-FFF2-40B4-BE49-F238E27FC236}">
                      <a16:creationId xmlns:a16="http://schemas.microsoft.com/office/drawing/2014/main" id="{0792A847-F03B-3611-6645-343AFB91D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7308" y="2639091"/>
                  <a:ext cx="789683" cy="789683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13A79BD-9904-83B6-B4A1-209E4514564E}"/>
                  </a:ext>
                </a:extLst>
              </p:cNvPr>
              <p:cNvGrpSpPr/>
              <p:nvPr/>
            </p:nvGrpSpPr>
            <p:grpSpPr>
              <a:xfrm>
                <a:off x="3708567" y="5380394"/>
                <a:ext cx="674835" cy="620348"/>
                <a:chOff x="6018575" y="2624111"/>
                <a:chExt cx="926187" cy="914400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628E41CA-0710-80B9-F665-2BB2060C74D2}"/>
                    </a:ext>
                  </a:extLst>
                </p:cNvPr>
                <p:cNvSpPr/>
                <p:nvPr/>
              </p:nvSpPr>
              <p:spPr>
                <a:xfrm>
                  <a:off x="6018575" y="2624111"/>
                  <a:ext cx="926187" cy="9144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pic>
              <p:nvPicPr>
                <p:cNvPr id="109" name="Graphic 108" descr="Books outline">
                  <a:extLst>
                    <a:ext uri="{FF2B5EF4-FFF2-40B4-BE49-F238E27FC236}">
                      <a16:creationId xmlns:a16="http://schemas.microsoft.com/office/drawing/2014/main" id="{047A6305-F633-27E7-9DAC-0FC7B298B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5969" y="2732194"/>
                  <a:ext cx="751399" cy="751399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C0C54C1-AF7D-B4B9-2F45-F4F109D43192}"/>
                  </a:ext>
                </a:extLst>
              </p:cNvPr>
              <p:cNvGrpSpPr/>
              <p:nvPr/>
            </p:nvGrpSpPr>
            <p:grpSpPr>
              <a:xfrm>
                <a:off x="3708566" y="4665939"/>
                <a:ext cx="674835" cy="620349"/>
                <a:chOff x="3107885" y="2667808"/>
                <a:chExt cx="1256145" cy="120033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20003739-2E17-E1C1-7703-3A56B7956DB6}"/>
                    </a:ext>
                  </a:extLst>
                </p:cNvPr>
                <p:cNvSpPr/>
                <p:nvPr/>
              </p:nvSpPr>
              <p:spPr>
                <a:xfrm>
                  <a:off x="3107885" y="2667808"/>
                  <a:ext cx="1256145" cy="1200330"/>
                </a:xfrm>
                <a:prstGeom prst="ellipse">
                  <a:avLst/>
                </a:prstGeom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pic>
              <p:nvPicPr>
                <p:cNvPr id="107" name="Graphic 106" descr="Database with solid fill">
                  <a:extLst>
                    <a:ext uri="{FF2B5EF4-FFF2-40B4-BE49-F238E27FC236}">
                      <a16:creationId xmlns:a16="http://schemas.microsoft.com/office/drawing/2014/main" id="{1BB7C4FC-B1D4-E46E-B0D8-020C5DB7FF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0369" y="2810772"/>
                  <a:ext cx="914400" cy="914399"/>
                </a:xfrm>
                <a:prstGeom prst="rect">
                  <a:avLst/>
                </a:prstGeom>
              </p:spPr>
            </p:pic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A68C81F-BADF-4AB1-88B1-69B5C95F8045}"/>
                  </a:ext>
                </a:extLst>
              </p:cNvPr>
              <p:cNvGrpSpPr/>
              <p:nvPr/>
            </p:nvGrpSpPr>
            <p:grpSpPr>
              <a:xfrm>
                <a:off x="3708567" y="6069981"/>
                <a:ext cx="674835" cy="617292"/>
                <a:chOff x="4851042" y="4429399"/>
                <a:chExt cx="1256145" cy="120033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D9874B31-0147-A73B-8CF8-E29FEFF29EA2}"/>
                    </a:ext>
                  </a:extLst>
                </p:cNvPr>
                <p:cNvSpPr/>
                <p:nvPr/>
              </p:nvSpPr>
              <p:spPr>
                <a:xfrm>
                  <a:off x="4851042" y="4429399"/>
                  <a:ext cx="1256145" cy="120033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pic>
              <p:nvPicPr>
                <p:cNvPr id="105" name="Graphic 104" descr="Bar chart with solid fill">
                  <a:extLst>
                    <a:ext uri="{FF2B5EF4-FFF2-40B4-BE49-F238E27FC236}">
                      <a16:creationId xmlns:a16="http://schemas.microsoft.com/office/drawing/2014/main" id="{D5361F75-C614-8F6E-7B71-CD047D9F2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5089" y="4571279"/>
                  <a:ext cx="914401" cy="914398"/>
                </a:xfrm>
                <a:prstGeom prst="rect">
                  <a:avLst/>
                </a:prstGeom>
              </p:spPr>
            </p:pic>
          </p:grp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5F38EED-E266-B5F1-5546-5A8C3AEBF286}"/>
                  </a:ext>
                </a:extLst>
              </p:cNvPr>
              <p:cNvCxnSpPr>
                <a:cxnSpLocks/>
                <a:stCxn id="110" idx="5"/>
              </p:cNvCxnSpPr>
              <p:nvPr/>
            </p:nvCxnSpPr>
            <p:spPr>
              <a:xfrm>
                <a:off x="4284574" y="4489375"/>
                <a:ext cx="638633" cy="486737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1DB019B-A3FB-C912-A673-1E33CC6E40C1}"/>
                  </a:ext>
                </a:extLst>
              </p:cNvPr>
              <p:cNvCxnSpPr>
                <a:cxnSpLocks/>
                <a:endCxn id="93" idx="1"/>
              </p:cNvCxnSpPr>
              <p:nvPr/>
            </p:nvCxnSpPr>
            <p:spPr>
              <a:xfrm>
                <a:off x="4383401" y="5123797"/>
                <a:ext cx="320050" cy="162491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CA97437-7679-0B16-C249-BD2A0E835DBB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4383402" y="5484035"/>
                <a:ext cx="406672" cy="206533"/>
              </a:xfrm>
              <a:prstGeom prst="line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AB4C781-07BC-DAA1-798B-6FEFDD51EE45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83401" y="5667033"/>
                <a:ext cx="696444" cy="632343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D5E2D470-4C7F-2E3C-0F3E-6A7C29490E35}"/>
                  </a:ext>
                </a:extLst>
              </p:cNvPr>
              <p:cNvSpPr/>
              <p:nvPr/>
            </p:nvSpPr>
            <p:spPr>
              <a:xfrm rot="14706162">
                <a:off x="3439446" y="3977912"/>
                <a:ext cx="702080" cy="1190857"/>
              </a:xfrm>
              <a:prstGeom prst="arc">
                <a:avLst>
                  <a:gd name="adj1" fmla="val 13673952"/>
                  <a:gd name="adj2" fmla="val 0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E1B79BEB-B686-3B96-8519-AD31372A8C52}"/>
                  </a:ext>
                </a:extLst>
              </p:cNvPr>
              <p:cNvSpPr/>
              <p:nvPr/>
            </p:nvSpPr>
            <p:spPr>
              <a:xfrm rot="14706162">
                <a:off x="3421204" y="4830867"/>
                <a:ext cx="702080" cy="1190857"/>
              </a:xfrm>
              <a:prstGeom prst="arc">
                <a:avLst>
                  <a:gd name="adj1" fmla="val 13673952"/>
                  <a:gd name="adj2" fmla="val 0"/>
                </a:avLst>
              </a:prstGeom>
              <a:ln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A2D9C572-A887-19B2-462E-9AC8F307C7A5}"/>
                </a:ext>
              </a:extLst>
            </p:cNvPr>
            <p:cNvSpPr/>
            <p:nvPr/>
          </p:nvSpPr>
          <p:spPr>
            <a:xfrm rot="14706162">
              <a:off x="2721581" y="4870014"/>
              <a:ext cx="1766595" cy="1325790"/>
            </a:xfrm>
            <a:prstGeom prst="arc">
              <a:avLst>
                <a:gd name="adj1" fmla="val 12202638"/>
                <a:gd name="adj2" fmla="val 0"/>
              </a:avLst>
            </a:prstGeom>
            <a:ln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3B34DED-5063-3EC2-C389-FD277289F6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150030">
            <a:off x="9637183" y="2228458"/>
            <a:ext cx="2604299" cy="2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907-43AC-0C44-9723-9D7DDA6A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60" y="-112019"/>
            <a:ext cx="8229600" cy="8876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Organization</a:t>
            </a:r>
            <a:endParaRPr lang="en-CH" dirty="0">
              <a:solidFill>
                <a:schemeClr val="tx2"/>
              </a:solidFill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C13205C-3801-B798-5F31-6F63A1447D9D}"/>
              </a:ext>
            </a:extLst>
          </p:cNvPr>
          <p:cNvGraphicFramePr>
            <a:graphicFrameLocks noGrp="1"/>
          </p:cNvGraphicFramePr>
          <p:nvPr/>
        </p:nvGraphicFramePr>
        <p:xfrm>
          <a:off x="7354464" y="3864143"/>
          <a:ext cx="1362269" cy="21362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362269">
                  <a:extLst>
                    <a:ext uri="{9D8B030D-6E8A-4147-A177-3AD203B41FA5}">
                      <a16:colId xmlns:a16="http://schemas.microsoft.com/office/drawing/2014/main" val="3662609656"/>
                    </a:ext>
                  </a:extLst>
                </a:gridCol>
              </a:tblGrid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Abderraouf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Kadem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209669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Pablo </a:t>
                      </a:r>
                      <a:r>
                        <a:rPr lang="en-US" sz="1100" dirty="0" err="1">
                          <a:effectLst/>
                        </a:rPr>
                        <a:t>Loyber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141917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Paolo </a:t>
                      </a:r>
                      <a:r>
                        <a:rPr lang="en-US" sz="1100" dirty="0" err="1">
                          <a:effectLst/>
                        </a:rPr>
                        <a:t>Rosci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2542577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Tomas Karlsson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3129688"/>
                  </a:ext>
                </a:extLst>
              </a:tr>
              <a:tr h="183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Hyunmin</a:t>
                      </a:r>
                      <a:r>
                        <a:rPr lang="en-US" sz="1100" dirty="0">
                          <a:effectLst/>
                        </a:rPr>
                        <a:t> EOM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8390622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Rabia </a:t>
                      </a:r>
                      <a:r>
                        <a:rPr lang="en-US" sz="1100" dirty="0" err="1">
                          <a:effectLst/>
                        </a:rPr>
                        <a:t>Merrouchi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523297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Simon Elliott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7108707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Bauduoin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Raoult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2724586"/>
                  </a:ext>
                </a:extLst>
              </a:tr>
              <a:tr h="2440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Kevin Alder</a:t>
                      </a:r>
                      <a:endParaRPr lang="en-CH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919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2DBBD66-80A7-D132-7ECD-9A3BD2110199}"/>
              </a:ext>
            </a:extLst>
          </p:cNvPr>
          <p:cNvGraphicFramePr>
            <a:graphicFrameLocks noGrp="1"/>
          </p:cNvGraphicFramePr>
          <p:nvPr/>
        </p:nvGraphicFramePr>
        <p:xfrm>
          <a:off x="9012969" y="3894551"/>
          <a:ext cx="1122591" cy="146304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122591">
                  <a:extLst>
                    <a:ext uri="{9D8B030D-6E8A-4147-A177-3AD203B41FA5}">
                      <a16:colId xmlns:a16="http://schemas.microsoft.com/office/drawing/2014/main" val="103113953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GB" sz="11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Juan Bianchi</a:t>
                      </a:r>
                      <a:endParaRPr lang="en-CH" sz="110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4016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GB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Dwayne Scott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5345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GB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João Carlos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26719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GB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Øystein</a:t>
                      </a:r>
                      <a:r>
                        <a:rPr lang="en-GB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GB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Godøy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4770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GB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Matías</a:t>
                      </a:r>
                      <a:r>
                        <a:rPr lang="en-GB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Méndez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1808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100" b="1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Enrico </a:t>
                      </a:r>
                      <a:r>
                        <a:rPr lang="en-US" sz="1100" b="1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Boldrini</a:t>
                      </a:r>
                      <a:endParaRPr lang="en-CH" sz="1100" b="1" kern="12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00918"/>
                  </a:ext>
                </a:extLst>
              </a:tr>
            </a:tbl>
          </a:graphicData>
        </a:graphic>
      </p:graphicFrame>
      <p:sp>
        <p:nvSpPr>
          <p:cNvPr id="29" name="Rectangle 10">
            <a:extLst>
              <a:ext uri="{FF2B5EF4-FFF2-40B4-BE49-F238E27FC236}">
                <a16:creationId xmlns:a16="http://schemas.microsoft.com/office/drawing/2014/main" id="{A0C197AE-CF68-8444-6637-5ACD9E004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H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4B4516-17B8-94CC-11A8-5D6EDB8AFD42}"/>
              </a:ext>
            </a:extLst>
          </p:cNvPr>
          <p:cNvGraphicFramePr/>
          <p:nvPr/>
        </p:nvGraphicFramePr>
        <p:xfrm>
          <a:off x="2520025" y="830373"/>
          <a:ext cx="7207358" cy="2576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DF4497-31BE-145F-2C86-CDF91E9BE10E}"/>
              </a:ext>
            </a:extLst>
          </p:cNvPr>
          <p:cNvGraphicFramePr>
            <a:graphicFrameLocks noGrp="1"/>
          </p:cNvGraphicFramePr>
          <p:nvPr/>
        </p:nvGraphicFramePr>
        <p:xfrm>
          <a:off x="5731826" y="3874736"/>
          <a:ext cx="1362269" cy="234726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362269">
                  <a:extLst>
                    <a:ext uri="{9D8B030D-6E8A-4147-A177-3AD203B41FA5}">
                      <a16:colId xmlns:a16="http://schemas.microsoft.com/office/drawing/2014/main" val="1576007756"/>
                    </a:ext>
                  </a:extLst>
                </a:gridCol>
              </a:tblGrid>
              <a:tr h="2995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Rémy Giraud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10031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Jeremy Tandy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980860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Weiqing</a:t>
                      </a: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Qu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2751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Tom </a:t>
                      </a:r>
                      <a:r>
                        <a:rPr lang="en-US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Kralidis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491645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Peng Wang 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00530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Kari Sheets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039591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Kai-Thorsten Wirt 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898058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Büßelberg</a:t>
                      </a:r>
                      <a:r>
                        <a:rPr lang="fr-FR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Thorsten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90864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Tsunoda</a:t>
                      </a:r>
                      <a:r>
                        <a:rPr lang="en-US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</a:rPr>
                        <a:t> Kenji 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72987"/>
                  </a:ext>
                </a:extLst>
              </a:tr>
              <a:tr h="2275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Nishikawa</a:t>
                      </a:r>
                      <a:r>
                        <a:rPr lang="fr-FR" sz="11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Shigeharu</a:t>
                      </a:r>
                      <a:endParaRPr lang="en-CH" sz="11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401975"/>
                  </a:ext>
                </a:extLst>
              </a:tr>
            </a:tbl>
          </a:graphicData>
        </a:graphic>
      </p:graphicFrame>
      <p:sp>
        <p:nvSpPr>
          <p:cNvPr id="16" name="Right Brace 15">
            <a:extLst>
              <a:ext uri="{FF2B5EF4-FFF2-40B4-BE49-F238E27FC236}">
                <a16:creationId xmlns:a16="http://schemas.microsoft.com/office/drawing/2014/main" id="{B7448532-1ACF-3279-740A-8C43B96EB9DB}"/>
              </a:ext>
            </a:extLst>
          </p:cNvPr>
          <p:cNvSpPr/>
          <p:nvPr/>
        </p:nvSpPr>
        <p:spPr>
          <a:xfrm rot="16200000">
            <a:off x="7754704" y="2092289"/>
            <a:ext cx="371299" cy="3172408"/>
          </a:xfrm>
          <a:prstGeom prst="rightBrace">
            <a:avLst>
              <a:gd name="adj1" fmla="val 8333"/>
              <a:gd name="adj2" fmla="val 4983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44EFAB-5647-1539-1439-4813DBA4AD9F}"/>
              </a:ext>
            </a:extLst>
          </p:cNvPr>
          <p:cNvSpPr/>
          <p:nvPr/>
        </p:nvSpPr>
        <p:spPr>
          <a:xfrm>
            <a:off x="5731826" y="6322067"/>
            <a:ext cx="1362269" cy="223935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n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Global Services </a:t>
            </a:r>
            <a:endParaRPr lang="en-CH" sz="1200" b="1" dirty="0">
              <a:ln/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110F8D-0FDD-DED7-2AFD-471629ADAC76}"/>
              </a:ext>
            </a:extLst>
          </p:cNvPr>
          <p:cNvSpPr/>
          <p:nvPr/>
        </p:nvSpPr>
        <p:spPr>
          <a:xfrm>
            <a:off x="7354463" y="6322067"/>
            <a:ext cx="1362269" cy="2239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ln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WIS2 Node</a:t>
            </a:r>
            <a:endParaRPr lang="en-CH" sz="1200" b="1" dirty="0">
              <a:ln/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9E610F-C15D-5997-01B4-3A50EA7AA9C6}"/>
              </a:ext>
            </a:extLst>
          </p:cNvPr>
          <p:cNvSpPr/>
          <p:nvPr/>
        </p:nvSpPr>
        <p:spPr>
          <a:xfrm>
            <a:off x="9012969" y="6322067"/>
            <a:ext cx="1171575" cy="2239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ln/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Programmes</a:t>
            </a:r>
            <a:endParaRPr lang="en-CH" sz="1200" b="1" dirty="0">
              <a:ln/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6907-43AC-0C44-9723-9D7DDA6A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0" y="18146"/>
            <a:ext cx="8229600" cy="88765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Identify Success Criteria</a:t>
            </a:r>
            <a:endParaRPr lang="en-CH" dirty="0">
              <a:solidFill>
                <a:schemeClr val="tx2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31D14F-6614-3662-6967-F006AA9C5810}"/>
              </a:ext>
            </a:extLst>
          </p:cNvPr>
          <p:cNvGrpSpPr/>
          <p:nvPr/>
        </p:nvGrpSpPr>
        <p:grpSpPr>
          <a:xfrm>
            <a:off x="586640" y="855305"/>
            <a:ext cx="11327915" cy="5858124"/>
            <a:chOff x="288758" y="879580"/>
            <a:chExt cx="9788456" cy="523246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205CDE8-05F6-EBD5-0F57-4F433BC9BAE1}"/>
                </a:ext>
              </a:extLst>
            </p:cNvPr>
            <p:cNvSpPr/>
            <p:nvPr/>
          </p:nvSpPr>
          <p:spPr>
            <a:xfrm>
              <a:off x="288758" y="905805"/>
              <a:ext cx="3186589" cy="5206237"/>
            </a:xfrm>
            <a:custGeom>
              <a:avLst/>
              <a:gdLst>
                <a:gd name="connsiteX0" fmla="*/ 0 w 3540263"/>
                <a:gd name="connsiteY0" fmla="*/ 354026 h 5206237"/>
                <a:gd name="connsiteX1" fmla="*/ 354026 w 3540263"/>
                <a:gd name="connsiteY1" fmla="*/ 0 h 5206237"/>
                <a:gd name="connsiteX2" fmla="*/ 3186237 w 3540263"/>
                <a:gd name="connsiteY2" fmla="*/ 0 h 5206237"/>
                <a:gd name="connsiteX3" fmla="*/ 3540263 w 3540263"/>
                <a:gd name="connsiteY3" fmla="*/ 354026 h 5206237"/>
                <a:gd name="connsiteX4" fmla="*/ 3540263 w 3540263"/>
                <a:gd name="connsiteY4" fmla="*/ 4852211 h 5206237"/>
                <a:gd name="connsiteX5" fmla="*/ 3186237 w 3540263"/>
                <a:gd name="connsiteY5" fmla="*/ 5206237 h 5206237"/>
                <a:gd name="connsiteX6" fmla="*/ 354026 w 3540263"/>
                <a:gd name="connsiteY6" fmla="*/ 5206237 h 5206237"/>
                <a:gd name="connsiteX7" fmla="*/ 0 w 3540263"/>
                <a:gd name="connsiteY7" fmla="*/ 4852211 h 5206237"/>
                <a:gd name="connsiteX8" fmla="*/ 0 w 3540263"/>
                <a:gd name="connsiteY8" fmla="*/ 354026 h 52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0263" h="5206237">
                  <a:moveTo>
                    <a:pt x="0" y="354026"/>
                  </a:moveTo>
                  <a:cubicBezTo>
                    <a:pt x="0" y="158503"/>
                    <a:pt x="158503" y="0"/>
                    <a:pt x="354026" y="0"/>
                  </a:cubicBezTo>
                  <a:lnTo>
                    <a:pt x="3186237" y="0"/>
                  </a:lnTo>
                  <a:cubicBezTo>
                    <a:pt x="3381760" y="0"/>
                    <a:pt x="3540263" y="158503"/>
                    <a:pt x="3540263" y="354026"/>
                  </a:cubicBezTo>
                  <a:lnTo>
                    <a:pt x="3540263" y="4852211"/>
                  </a:lnTo>
                  <a:cubicBezTo>
                    <a:pt x="3540263" y="5047734"/>
                    <a:pt x="3381760" y="5206237"/>
                    <a:pt x="3186237" y="5206237"/>
                  </a:cubicBezTo>
                  <a:lnTo>
                    <a:pt x="354026" y="5206237"/>
                  </a:lnTo>
                  <a:cubicBezTo>
                    <a:pt x="158503" y="5206237"/>
                    <a:pt x="0" y="5047734"/>
                    <a:pt x="0" y="4852211"/>
                  </a:cubicBezTo>
                  <a:lnTo>
                    <a:pt x="0" y="35402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196286" rIns="113792" bIns="115504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1600" b="1" kern="12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F7096CD-487A-D062-B631-61B4954A7EBE}"/>
                </a:ext>
              </a:extLst>
            </p:cNvPr>
            <p:cNvSpPr/>
            <p:nvPr/>
          </p:nvSpPr>
          <p:spPr>
            <a:xfrm>
              <a:off x="3592352" y="905805"/>
              <a:ext cx="2116629" cy="5206237"/>
            </a:xfrm>
            <a:custGeom>
              <a:avLst/>
              <a:gdLst>
                <a:gd name="connsiteX0" fmla="*/ 0 w 1860527"/>
                <a:gd name="connsiteY0" fmla="*/ 186053 h 5206237"/>
                <a:gd name="connsiteX1" fmla="*/ 186053 w 1860527"/>
                <a:gd name="connsiteY1" fmla="*/ 0 h 5206237"/>
                <a:gd name="connsiteX2" fmla="*/ 1674474 w 1860527"/>
                <a:gd name="connsiteY2" fmla="*/ 0 h 5206237"/>
                <a:gd name="connsiteX3" fmla="*/ 1860527 w 1860527"/>
                <a:gd name="connsiteY3" fmla="*/ 186053 h 5206237"/>
                <a:gd name="connsiteX4" fmla="*/ 1860527 w 1860527"/>
                <a:gd name="connsiteY4" fmla="*/ 5020184 h 5206237"/>
                <a:gd name="connsiteX5" fmla="*/ 1674474 w 1860527"/>
                <a:gd name="connsiteY5" fmla="*/ 5206237 h 5206237"/>
                <a:gd name="connsiteX6" fmla="*/ 186053 w 1860527"/>
                <a:gd name="connsiteY6" fmla="*/ 5206237 h 5206237"/>
                <a:gd name="connsiteX7" fmla="*/ 0 w 1860527"/>
                <a:gd name="connsiteY7" fmla="*/ 5020184 h 5206237"/>
                <a:gd name="connsiteX8" fmla="*/ 0 w 1860527"/>
                <a:gd name="connsiteY8" fmla="*/ 186053 h 52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0527" h="5206237">
                  <a:moveTo>
                    <a:pt x="0" y="186053"/>
                  </a:moveTo>
                  <a:cubicBezTo>
                    <a:pt x="0" y="83299"/>
                    <a:pt x="83299" y="0"/>
                    <a:pt x="186053" y="0"/>
                  </a:cubicBezTo>
                  <a:lnTo>
                    <a:pt x="1674474" y="0"/>
                  </a:lnTo>
                  <a:cubicBezTo>
                    <a:pt x="1777228" y="0"/>
                    <a:pt x="1860527" y="83299"/>
                    <a:pt x="1860527" y="186053"/>
                  </a:cubicBezTo>
                  <a:lnTo>
                    <a:pt x="1860527" y="5020184"/>
                  </a:lnTo>
                  <a:cubicBezTo>
                    <a:pt x="1860527" y="5122938"/>
                    <a:pt x="1777228" y="5206237"/>
                    <a:pt x="1674474" y="5206237"/>
                  </a:cubicBezTo>
                  <a:lnTo>
                    <a:pt x="186053" y="5206237"/>
                  </a:lnTo>
                  <a:cubicBezTo>
                    <a:pt x="83299" y="5206237"/>
                    <a:pt x="0" y="5122938"/>
                    <a:pt x="0" y="5020184"/>
                  </a:cubicBezTo>
                  <a:lnTo>
                    <a:pt x="0" y="18605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196286" rIns="113792" bIns="115504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1600" b="1" kern="120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50B1B7C-20F6-0A14-A883-4AB09E12D964}"/>
                </a:ext>
              </a:extLst>
            </p:cNvPr>
            <p:cNvSpPr/>
            <p:nvPr/>
          </p:nvSpPr>
          <p:spPr>
            <a:xfrm>
              <a:off x="5804727" y="905805"/>
              <a:ext cx="2197222" cy="5206237"/>
            </a:xfrm>
            <a:custGeom>
              <a:avLst/>
              <a:gdLst>
                <a:gd name="connsiteX0" fmla="*/ 0 w 2023851"/>
                <a:gd name="connsiteY0" fmla="*/ 202385 h 5206237"/>
                <a:gd name="connsiteX1" fmla="*/ 202385 w 2023851"/>
                <a:gd name="connsiteY1" fmla="*/ 0 h 5206237"/>
                <a:gd name="connsiteX2" fmla="*/ 1821466 w 2023851"/>
                <a:gd name="connsiteY2" fmla="*/ 0 h 5206237"/>
                <a:gd name="connsiteX3" fmla="*/ 2023851 w 2023851"/>
                <a:gd name="connsiteY3" fmla="*/ 202385 h 5206237"/>
                <a:gd name="connsiteX4" fmla="*/ 2023851 w 2023851"/>
                <a:gd name="connsiteY4" fmla="*/ 5003852 h 5206237"/>
                <a:gd name="connsiteX5" fmla="*/ 1821466 w 2023851"/>
                <a:gd name="connsiteY5" fmla="*/ 5206237 h 5206237"/>
                <a:gd name="connsiteX6" fmla="*/ 202385 w 2023851"/>
                <a:gd name="connsiteY6" fmla="*/ 5206237 h 5206237"/>
                <a:gd name="connsiteX7" fmla="*/ 0 w 2023851"/>
                <a:gd name="connsiteY7" fmla="*/ 5003852 h 5206237"/>
                <a:gd name="connsiteX8" fmla="*/ 0 w 2023851"/>
                <a:gd name="connsiteY8" fmla="*/ 202385 h 52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3851" h="5206237">
                  <a:moveTo>
                    <a:pt x="0" y="202385"/>
                  </a:moveTo>
                  <a:cubicBezTo>
                    <a:pt x="0" y="90611"/>
                    <a:pt x="90611" y="0"/>
                    <a:pt x="202385" y="0"/>
                  </a:cubicBezTo>
                  <a:lnTo>
                    <a:pt x="1821466" y="0"/>
                  </a:lnTo>
                  <a:cubicBezTo>
                    <a:pt x="1933240" y="0"/>
                    <a:pt x="2023851" y="90611"/>
                    <a:pt x="2023851" y="202385"/>
                  </a:cubicBezTo>
                  <a:lnTo>
                    <a:pt x="2023851" y="5003852"/>
                  </a:lnTo>
                  <a:cubicBezTo>
                    <a:pt x="2023851" y="5115626"/>
                    <a:pt x="1933240" y="5206237"/>
                    <a:pt x="1821466" y="5206237"/>
                  </a:cubicBezTo>
                  <a:lnTo>
                    <a:pt x="202385" y="5206237"/>
                  </a:lnTo>
                  <a:cubicBezTo>
                    <a:pt x="90611" y="5206237"/>
                    <a:pt x="0" y="5115626"/>
                    <a:pt x="0" y="5003852"/>
                  </a:cubicBezTo>
                  <a:lnTo>
                    <a:pt x="0" y="20238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196286" rIns="113792" bIns="115504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1600" b="1" kern="120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09138FA-6F3E-07FE-20A9-AC6A87A6B4FC}"/>
                </a:ext>
              </a:extLst>
            </p:cNvPr>
            <p:cNvSpPr/>
            <p:nvPr/>
          </p:nvSpPr>
          <p:spPr>
            <a:xfrm>
              <a:off x="8110922" y="879580"/>
              <a:ext cx="1966292" cy="5206237"/>
            </a:xfrm>
            <a:custGeom>
              <a:avLst/>
              <a:gdLst>
                <a:gd name="connsiteX0" fmla="*/ 0 w 2023851"/>
                <a:gd name="connsiteY0" fmla="*/ 202385 h 5206237"/>
                <a:gd name="connsiteX1" fmla="*/ 202385 w 2023851"/>
                <a:gd name="connsiteY1" fmla="*/ 0 h 5206237"/>
                <a:gd name="connsiteX2" fmla="*/ 1821466 w 2023851"/>
                <a:gd name="connsiteY2" fmla="*/ 0 h 5206237"/>
                <a:gd name="connsiteX3" fmla="*/ 2023851 w 2023851"/>
                <a:gd name="connsiteY3" fmla="*/ 202385 h 5206237"/>
                <a:gd name="connsiteX4" fmla="*/ 2023851 w 2023851"/>
                <a:gd name="connsiteY4" fmla="*/ 5003852 h 5206237"/>
                <a:gd name="connsiteX5" fmla="*/ 1821466 w 2023851"/>
                <a:gd name="connsiteY5" fmla="*/ 5206237 h 5206237"/>
                <a:gd name="connsiteX6" fmla="*/ 202385 w 2023851"/>
                <a:gd name="connsiteY6" fmla="*/ 5206237 h 5206237"/>
                <a:gd name="connsiteX7" fmla="*/ 0 w 2023851"/>
                <a:gd name="connsiteY7" fmla="*/ 5003852 h 5206237"/>
                <a:gd name="connsiteX8" fmla="*/ 0 w 2023851"/>
                <a:gd name="connsiteY8" fmla="*/ 202385 h 52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3851" h="5206237">
                  <a:moveTo>
                    <a:pt x="0" y="202385"/>
                  </a:moveTo>
                  <a:cubicBezTo>
                    <a:pt x="0" y="90611"/>
                    <a:pt x="90611" y="0"/>
                    <a:pt x="202385" y="0"/>
                  </a:cubicBezTo>
                  <a:lnTo>
                    <a:pt x="1821466" y="0"/>
                  </a:lnTo>
                  <a:cubicBezTo>
                    <a:pt x="1933240" y="0"/>
                    <a:pt x="2023851" y="90611"/>
                    <a:pt x="2023851" y="202385"/>
                  </a:cubicBezTo>
                  <a:lnTo>
                    <a:pt x="2023851" y="5003852"/>
                  </a:lnTo>
                  <a:cubicBezTo>
                    <a:pt x="2023851" y="5115626"/>
                    <a:pt x="1933240" y="5206237"/>
                    <a:pt x="1821466" y="5206237"/>
                  </a:cubicBezTo>
                  <a:lnTo>
                    <a:pt x="202385" y="5206237"/>
                  </a:lnTo>
                  <a:cubicBezTo>
                    <a:pt x="90611" y="5206237"/>
                    <a:pt x="0" y="5115626"/>
                    <a:pt x="0" y="5003852"/>
                  </a:cubicBezTo>
                  <a:lnTo>
                    <a:pt x="0" y="20238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2196286" rIns="113792" bIns="115504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CH" sz="1600" b="1" kern="12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FA101D9-7ABE-EBA8-8258-41C3B30B1E1F}"/>
                </a:ext>
              </a:extLst>
            </p:cNvPr>
            <p:cNvSpPr/>
            <p:nvPr/>
          </p:nvSpPr>
          <p:spPr>
            <a:xfrm>
              <a:off x="8181444" y="1047688"/>
              <a:ext cx="743715" cy="787180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anchor="ctr" anchorCtr="0"/>
            <a:lstStyle/>
            <a:p>
              <a:pPr algn="ctr"/>
              <a:r>
                <a:rPr lang="en-US" sz="1400" b="1">
                  <a:solidFill>
                    <a:schemeClr val="tx2">
                      <a:lumMod val="75000"/>
                    </a:schemeClr>
                  </a:solidFill>
                </a:rPr>
                <a:t>WIS 2.0</a:t>
              </a:r>
              <a:endParaRPr lang="en-CH" sz="14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7" name="Arrow: Left-Right 86">
              <a:extLst>
                <a:ext uri="{FF2B5EF4-FFF2-40B4-BE49-F238E27FC236}">
                  <a16:creationId xmlns:a16="http://schemas.microsoft.com/office/drawing/2014/main" id="{F3377895-75AB-E360-4BB3-A25045A3DD1A}"/>
                </a:ext>
              </a:extLst>
            </p:cNvPr>
            <p:cNvSpPr/>
            <p:nvPr/>
          </p:nvSpPr>
          <p:spPr>
            <a:xfrm>
              <a:off x="757765" y="5544821"/>
              <a:ext cx="8684856" cy="536363"/>
            </a:xfrm>
            <a:prstGeom prst="leftRight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02ED541-ADCF-7908-29D0-448663C4506B}"/>
              </a:ext>
            </a:extLst>
          </p:cNvPr>
          <p:cNvGrpSpPr/>
          <p:nvPr/>
        </p:nvGrpSpPr>
        <p:grpSpPr>
          <a:xfrm>
            <a:off x="532518" y="1809732"/>
            <a:ext cx="3770937" cy="918490"/>
            <a:chOff x="534166" y="1809043"/>
            <a:chExt cx="3608121" cy="91849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6BF952-41E4-F725-D1CE-EDC72A2A53A5}"/>
                </a:ext>
              </a:extLst>
            </p:cNvPr>
            <p:cNvSpPr txBox="1"/>
            <p:nvPr/>
          </p:nvSpPr>
          <p:spPr>
            <a:xfrm>
              <a:off x="534166" y="2239005"/>
              <a:ext cx="1289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2">
                      <a:lumMod val="50000"/>
                    </a:schemeClr>
                  </a:solidFill>
                </a:rPr>
                <a:t>Global Broker</a:t>
              </a:r>
              <a:endParaRPr lang="en-CH" sz="14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582FA1-A6BA-572A-2BF2-FDD9D899B783}"/>
                </a:ext>
              </a:extLst>
            </p:cNvPr>
            <p:cNvGrpSpPr/>
            <p:nvPr/>
          </p:nvGrpSpPr>
          <p:grpSpPr>
            <a:xfrm>
              <a:off x="1676606" y="2079969"/>
              <a:ext cx="552406" cy="592023"/>
              <a:chOff x="3100578" y="2626881"/>
              <a:chExt cx="926187" cy="9144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E74E7FA-8BA1-60ED-9CBD-AB52F37D883E}"/>
                  </a:ext>
                </a:extLst>
              </p:cNvPr>
              <p:cNvSpPr/>
              <p:nvPr/>
            </p:nvSpPr>
            <p:spPr>
              <a:xfrm>
                <a:off x="3100578" y="2626881"/>
                <a:ext cx="926187" cy="9144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22" name="Graphic 21" descr="Network with solid fill">
                <a:extLst>
                  <a:ext uri="{FF2B5EF4-FFF2-40B4-BE49-F238E27FC236}">
                    <a16:creationId xmlns:a16="http://schemas.microsoft.com/office/drawing/2014/main" id="{5D7FB8D8-FAC2-C829-B51D-189ADC885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7308" y="2639091"/>
                <a:ext cx="789683" cy="789683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169920-E9FD-31C2-07D8-EDF4BC837C48}"/>
                </a:ext>
              </a:extLst>
            </p:cNvPr>
            <p:cNvSpPr txBox="1"/>
            <p:nvPr/>
          </p:nvSpPr>
          <p:spPr>
            <a:xfrm>
              <a:off x="2571109" y="1809043"/>
              <a:ext cx="1571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France    </a:t>
              </a:r>
              <a:r>
                <a:rPr lang="en-US" sz="1400" b="1">
                  <a:solidFill>
                    <a:srgbClr val="C00000"/>
                  </a:solidFill>
                </a:rPr>
                <a:t>Q3/2022</a:t>
              </a:r>
              <a:endParaRPr lang="en-CH" sz="1400" b="1">
                <a:solidFill>
                  <a:srgbClr val="C0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A20A58-77BA-4318-BD59-A363571F8D02}"/>
                </a:ext>
              </a:extLst>
            </p:cNvPr>
            <p:cNvSpPr txBox="1"/>
            <p:nvPr/>
          </p:nvSpPr>
          <p:spPr>
            <a:xfrm>
              <a:off x="2569509" y="2080182"/>
              <a:ext cx="818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/>
                <a:t>China</a:t>
              </a:r>
              <a:endParaRPr lang="en-CH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6C8AD5-4969-74DE-4F09-C0E1B891E634}"/>
                </a:ext>
              </a:extLst>
            </p:cNvPr>
            <p:cNvSpPr txBox="1"/>
            <p:nvPr/>
          </p:nvSpPr>
          <p:spPr>
            <a:xfrm>
              <a:off x="2568604" y="2294464"/>
              <a:ext cx="1135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Indonesia</a:t>
              </a:r>
              <a:endParaRPr lang="en-CH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34F3489-37F2-7EDB-F3E4-9A42B8C7AF6E}"/>
                </a:ext>
              </a:extLst>
            </p:cNvPr>
            <p:cNvGrpSpPr/>
            <p:nvPr/>
          </p:nvGrpSpPr>
          <p:grpSpPr>
            <a:xfrm>
              <a:off x="2489294" y="1979133"/>
              <a:ext cx="131557" cy="748400"/>
              <a:chOff x="2241644" y="1979133"/>
              <a:chExt cx="131557" cy="74840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3522149-6FD8-CBC5-85C4-62AC2D7A5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3249" y="1979133"/>
                <a:ext cx="0" cy="748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70DEBD8-A131-C428-3A5F-C0D9278CD4A1}"/>
                  </a:ext>
                </a:extLst>
              </p:cNvPr>
              <p:cNvCxnSpPr/>
              <p:nvPr/>
            </p:nvCxnSpPr>
            <p:spPr>
              <a:xfrm>
                <a:off x="2243249" y="1991085"/>
                <a:ext cx="1235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4CD87B8-19EB-87C0-0956-5081A8FFC200}"/>
                  </a:ext>
                </a:extLst>
              </p:cNvPr>
              <p:cNvCxnSpPr/>
              <p:nvPr/>
            </p:nvCxnSpPr>
            <p:spPr>
              <a:xfrm>
                <a:off x="2241644" y="2250274"/>
                <a:ext cx="1235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EBDA9DC-8374-E831-1F4B-B11EFCC68BB6}"/>
                  </a:ext>
                </a:extLst>
              </p:cNvPr>
              <p:cNvCxnSpPr/>
              <p:nvPr/>
            </p:nvCxnSpPr>
            <p:spPr>
              <a:xfrm>
                <a:off x="2249669" y="2714746"/>
                <a:ext cx="1235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B907A69-C0AA-BD96-E575-DBE5AB8E8615}"/>
              </a:ext>
            </a:extLst>
          </p:cNvPr>
          <p:cNvSpPr txBox="1"/>
          <p:nvPr/>
        </p:nvSpPr>
        <p:spPr>
          <a:xfrm>
            <a:off x="2658427" y="2790315"/>
            <a:ext cx="176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Germany  </a:t>
            </a:r>
            <a:r>
              <a:rPr lang="en-US" sz="1400" b="1">
                <a:solidFill>
                  <a:srgbClr val="C00000"/>
                </a:solidFill>
              </a:rPr>
              <a:t>Q3/2022</a:t>
            </a:r>
            <a:endParaRPr lang="en-CH" sz="1400" b="1">
              <a:solidFill>
                <a:srgbClr val="C00000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59A69D1-534B-C439-DB31-AA4D4DB6A474}"/>
              </a:ext>
            </a:extLst>
          </p:cNvPr>
          <p:cNvGrpSpPr/>
          <p:nvPr/>
        </p:nvGrpSpPr>
        <p:grpSpPr>
          <a:xfrm>
            <a:off x="618467" y="5029235"/>
            <a:ext cx="1727768" cy="617292"/>
            <a:chOff x="569919" y="4784362"/>
            <a:chExt cx="1653169" cy="61729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223E84-76C1-A333-BAC9-27C529C20DB6}"/>
                </a:ext>
              </a:extLst>
            </p:cNvPr>
            <p:cNvSpPr txBox="1"/>
            <p:nvPr/>
          </p:nvSpPr>
          <p:spPr>
            <a:xfrm>
              <a:off x="569919" y="4811040"/>
              <a:ext cx="12897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50000"/>
                    </a:schemeClr>
                  </a:solidFill>
                </a:rPr>
                <a:t>Global Monitoring</a:t>
              </a:r>
              <a:endParaRPr lang="en-CH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45CF716-4AB9-2C68-4032-E33BAFADC264}"/>
                </a:ext>
              </a:extLst>
            </p:cNvPr>
            <p:cNvGrpSpPr/>
            <p:nvPr/>
          </p:nvGrpSpPr>
          <p:grpSpPr>
            <a:xfrm>
              <a:off x="1663422" y="4784362"/>
              <a:ext cx="559666" cy="617292"/>
              <a:chOff x="4851042" y="4429399"/>
              <a:chExt cx="1256145" cy="120033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C1A6FB3-EFA4-E596-D9BB-DCED72801B1D}"/>
                  </a:ext>
                </a:extLst>
              </p:cNvPr>
              <p:cNvSpPr/>
              <p:nvPr/>
            </p:nvSpPr>
            <p:spPr>
              <a:xfrm>
                <a:off x="4851042" y="4429399"/>
                <a:ext cx="1256145" cy="120033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92" name="Graphic 91" descr="Bar chart with solid fill">
                <a:extLst>
                  <a:ext uri="{FF2B5EF4-FFF2-40B4-BE49-F238E27FC236}">
                    <a16:creationId xmlns:a16="http://schemas.microsoft.com/office/drawing/2014/main" id="{23F36EB4-D24E-0A37-A850-17A5395F3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85089" y="4571279"/>
                <a:ext cx="914401" cy="914398"/>
              </a:xfrm>
              <a:prstGeom prst="rect">
                <a:avLst/>
              </a:prstGeom>
            </p:spPr>
          </p:pic>
        </p:grp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23444C4-C581-A323-75D4-1D184C60C88D}"/>
              </a:ext>
            </a:extLst>
          </p:cNvPr>
          <p:cNvSpPr txBox="1"/>
          <p:nvPr/>
        </p:nvSpPr>
        <p:spPr>
          <a:xfrm>
            <a:off x="5399748" y="987191"/>
            <a:ext cx="1639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Sharing data through GS by running WIS2 Node</a:t>
            </a:r>
            <a:endParaRPr lang="en-CH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8342EA-08D6-85CE-CD07-787EB3C5514E}"/>
              </a:ext>
            </a:extLst>
          </p:cNvPr>
          <p:cNvSpPr txBox="1"/>
          <p:nvPr/>
        </p:nvSpPr>
        <p:spPr>
          <a:xfrm>
            <a:off x="4601217" y="2316378"/>
            <a:ext cx="17801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Algeria</a:t>
            </a:r>
            <a:r>
              <a:rPr lang="en-US" dirty="0"/>
              <a:t> (WIS2 box)</a:t>
            </a:r>
          </a:p>
          <a:p>
            <a:r>
              <a:rPr lang="en-US" dirty="0"/>
              <a:t>Argentina</a:t>
            </a:r>
          </a:p>
          <a:p>
            <a:r>
              <a:rPr lang="en-US" dirty="0"/>
              <a:t>Italy</a:t>
            </a:r>
          </a:p>
          <a:p>
            <a:r>
              <a:rPr lang="en-US" dirty="0">
                <a:solidFill>
                  <a:srgbClr val="FF0000"/>
                </a:solidFill>
              </a:rPr>
              <a:t>Morocco</a:t>
            </a:r>
            <a:r>
              <a:rPr lang="en-US" dirty="0"/>
              <a:t> (WIS2 box)</a:t>
            </a:r>
          </a:p>
          <a:p>
            <a:endParaRPr lang="en-US" dirty="0"/>
          </a:p>
          <a:p>
            <a:r>
              <a:rPr lang="en-US" dirty="0"/>
              <a:t>Sweden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ECMWF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EUMETSAT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7DF9CCE-C5CE-4C19-C962-CF9BC51ADCF6}"/>
              </a:ext>
            </a:extLst>
          </p:cNvPr>
          <p:cNvSpPr txBox="1"/>
          <p:nvPr/>
        </p:nvSpPr>
        <p:spPr>
          <a:xfrm>
            <a:off x="7803279" y="1029892"/>
            <a:ext cx="17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Sharing data through GS covering all WMO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programmes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 by running WIS2 Node</a:t>
            </a:r>
            <a:endParaRPr lang="en-CH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C759A6-C510-6880-B1C1-4D23B00E42A8}"/>
              </a:ext>
            </a:extLst>
          </p:cNvPr>
          <p:cNvSpPr txBox="1"/>
          <p:nvPr/>
        </p:nvSpPr>
        <p:spPr>
          <a:xfrm>
            <a:off x="10601433" y="1034472"/>
            <a:ext cx="1381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Validate Technical Regulations</a:t>
            </a:r>
            <a:endParaRPr lang="en-CH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9DCF1-A34B-8773-DDDE-129D36AC4804}"/>
              </a:ext>
            </a:extLst>
          </p:cNvPr>
          <p:cNvSpPr txBox="1"/>
          <p:nvPr/>
        </p:nvSpPr>
        <p:spPr>
          <a:xfrm>
            <a:off x="7225881" y="2344400"/>
            <a:ext cx="138146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>
                <a:solidFill>
                  <a:srgbClr val="003777"/>
                </a:solidFill>
              </a:rPr>
              <a:t>Hydrology</a:t>
            </a:r>
            <a:r>
              <a:rPr lang="en-US" dirty="0"/>
              <a:t>: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r>
              <a:rPr lang="en-US" dirty="0"/>
              <a:t>Argentina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r>
              <a:rPr lang="en-US" dirty="0"/>
              <a:t>Brazil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r>
              <a:rPr lang="en-US" dirty="0"/>
              <a:t>Uruguay</a:t>
            </a:r>
          </a:p>
          <a:p>
            <a:pPr marL="36000"/>
            <a:endParaRPr lang="en-US" dirty="0"/>
          </a:p>
          <a:p>
            <a:r>
              <a:rPr lang="en-US" dirty="0">
                <a:solidFill>
                  <a:srgbClr val="003777"/>
                </a:solidFill>
              </a:rPr>
              <a:t>Climate</a:t>
            </a:r>
            <a:r>
              <a:rPr lang="en-US" dirty="0"/>
              <a:t>: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r>
              <a:rPr lang="en-US" dirty="0"/>
              <a:t>Belize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rgbClr val="003777"/>
                </a:solidFill>
              </a:rPr>
              <a:t>Cryosphere</a:t>
            </a:r>
            <a:r>
              <a:rPr lang="en-US" dirty="0"/>
              <a:t>: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r>
              <a:rPr lang="en-US" dirty="0"/>
              <a:t>Norway</a:t>
            </a:r>
          </a:p>
          <a:p>
            <a:pPr marL="144000" indent="-1080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rgbClr val="003777"/>
                </a:solidFill>
              </a:rPr>
              <a:t>Ocean</a:t>
            </a:r>
          </a:p>
          <a:p>
            <a:endParaRPr lang="en-CH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622EC66-B6C9-9F7F-404D-936AFA1FCF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03" y="2362172"/>
            <a:ext cx="1784749" cy="274882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C38E68B-6835-57EA-F288-1020349E6549}"/>
              </a:ext>
            </a:extLst>
          </p:cNvPr>
          <p:cNvSpPr txBox="1"/>
          <p:nvPr/>
        </p:nvSpPr>
        <p:spPr>
          <a:xfrm>
            <a:off x="10141109" y="3667820"/>
            <a:ext cx="122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>
                    <a:lumMod val="95000"/>
                  </a:schemeClr>
                </a:solidFill>
              </a:rPr>
              <a:t>Volume II</a:t>
            </a:r>
          </a:p>
          <a:p>
            <a:r>
              <a:rPr lang="en-CH" dirty="0">
                <a:solidFill>
                  <a:schemeClr val="bg1">
                    <a:lumMod val="95000"/>
                  </a:schemeClr>
                </a:solidFill>
              </a:rPr>
              <a:t>WIS 2.0</a:t>
            </a:r>
          </a:p>
        </p:txBody>
      </p:sp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74D9AF73-8478-5C22-5B98-437DC9F2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636" y="962733"/>
            <a:ext cx="945253" cy="914896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09915A-79AA-CA07-43E5-36F45855FAD5}"/>
              </a:ext>
            </a:extLst>
          </p:cNvPr>
          <p:cNvGrpSpPr/>
          <p:nvPr/>
        </p:nvGrpSpPr>
        <p:grpSpPr>
          <a:xfrm>
            <a:off x="669351" y="1049888"/>
            <a:ext cx="3354490" cy="771461"/>
            <a:chOff x="669351" y="1049888"/>
            <a:chExt cx="3209655" cy="77146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4532856-F6EC-0157-66E4-0FC338C5E482}"/>
                </a:ext>
              </a:extLst>
            </p:cNvPr>
            <p:cNvSpPr txBox="1"/>
            <p:nvPr/>
          </p:nvSpPr>
          <p:spPr>
            <a:xfrm>
              <a:off x="1531915" y="1330588"/>
              <a:ext cx="2347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</a:rPr>
                <a:t>Running Global Services</a:t>
              </a:r>
              <a:endParaRPr lang="en-CH" sz="1600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10" name="Picture 109" descr="A picture containing balloon, aircraft, ceramic ware, porcelain&#10;&#10;Description automatically generated">
              <a:extLst>
                <a:ext uri="{FF2B5EF4-FFF2-40B4-BE49-F238E27FC236}">
                  <a16:creationId xmlns:a16="http://schemas.microsoft.com/office/drawing/2014/main" id="{C123EFB2-8928-D967-00FD-EDF1EFF9F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351" y="1049888"/>
              <a:ext cx="837441" cy="771461"/>
            </a:xfrm>
            <a:prstGeom prst="rect">
              <a:avLst/>
            </a:prstGeom>
          </p:spPr>
        </p:pic>
      </p:grpSp>
      <p:pic>
        <p:nvPicPr>
          <p:cNvPr id="112" name="Picture 111" descr="Logo&#10;&#10;Description automatically generated">
            <a:extLst>
              <a:ext uri="{FF2B5EF4-FFF2-40B4-BE49-F238E27FC236}">
                <a16:creationId xmlns:a16="http://schemas.microsoft.com/office/drawing/2014/main" id="{F29B9567-B3EF-D2A5-52BF-5C92EB97C0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065" y="933750"/>
            <a:ext cx="833685" cy="9271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9DB497-AA14-E836-F51F-B1ABDAAE8554}"/>
              </a:ext>
            </a:extLst>
          </p:cNvPr>
          <p:cNvGrpSpPr/>
          <p:nvPr/>
        </p:nvGrpSpPr>
        <p:grpSpPr>
          <a:xfrm>
            <a:off x="657380" y="4062588"/>
            <a:ext cx="3649686" cy="823883"/>
            <a:chOff x="569919" y="4301118"/>
            <a:chExt cx="3649686" cy="8238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DFCA75-DFCD-1598-A551-9A2A1D8994EE}"/>
                </a:ext>
              </a:extLst>
            </p:cNvPr>
            <p:cNvSpPr txBox="1"/>
            <p:nvPr/>
          </p:nvSpPr>
          <p:spPr>
            <a:xfrm>
              <a:off x="2577528" y="4318051"/>
              <a:ext cx="1642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Canada</a:t>
              </a:r>
              <a:endParaRPr lang="en-CH" sz="1400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DAC3CA-6282-FC28-927C-8E10C67AB473}"/>
                </a:ext>
              </a:extLst>
            </p:cNvPr>
            <p:cNvSpPr txBox="1"/>
            <p:nvPr/>
          </p:nvSpPr>
          <p:spPr>
            <a:xfrm>
              <a:off x="2575930" y="4625828"/>
              <a:ext cx="855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Korea</a:t>
              </a:r>
              <a:endParaRPr lang="en-CH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A8A990-540D-92BF-FA08-E3BDDE35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7690" y="4459462"/>
              <a:ext cx="9630" cy="6522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64425C-B3C5-2B06-C8A5-CD3A36299B36}"/>
                </a:ext>
              </a:extLst>
            </p:cNvPr>
            <p:cNvCxnSpPr>
              <a:cxnSpLocks/>
            </p:cNvCxnSpPr>
            <p:nvPr/>
          </p:nvCxnSpPr>
          <p:spPr>
            <a:xfrm>
              <a:off x="2490496" y="4466286"/>
              <a:ext cx="12910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07C3C6B-33A4-A537-CDE8-B0CEC024EF10}"/>
                </a:ext>
              </a:extLst>
            </p:cNvPr>
            <p:cNvCxnSpPr>
              <a:cxnSpLocks/>
            </p:cNvCxnSpPr>
            <p:nvPr/>
          </p:nvCxnSpPr>
          <p:spPr>
            <a:xfrm>
              <a:off x="2495715" y="4778917"/>
              <a:ext cx="12910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D2297D-2820-F7B3-2A72-3BA9380E1A08}"/>
                </a:ext>
              </a:extLst>
            </p:cNvPr>
            <p:cNvGrpSpPr/>
            <p:nvPr/>
          </p:nvGrpSpPr>
          <p:grpSpPr>
            <a:xfrm>
              <a:off x="1670681" y="4320024"/>
              <a:ext cx="577333" cy="617292"/>
              <a:chOff x="6018575" y="2624111"/>
              <a:chExt cx="926187" cy="9144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8E3E219-D84B-422A-082C-47E1EFA216AF}"/>
                  </a:ext>
                </a:extLst>
              </p:cNvPr>
              <p:cNvSpPr/>
              <p:nvPr/>
            </p:nvSpPr>
            <p:spPr>
              <a:xfrm>
                <a:off x="6018575" y="2624111"/>
                <a:ext cx="926187" cy="9144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69" name="Graphic 68" descr="Books outline">
                <a:extLst>
                  <a:ext uri="{FF2B5EF4-FFF2-40B4-BE49-F238E27FC236}">
                    <a16:creationId xmlns:a16="http://schemas.microsoft.com/office/drawing/2014/main" id="{000BF7A6-E56E-1C7A-91CD-341F7A80F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05969" y="2732194"/>
                <a:ext cx="751399" cy="751399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886DFB-B619-5126-5AB5-FBE99EB0C115}"/>
                </a:ext>
              </a:extLst>
            </p:cNvPr>
            <p:cNvSpPr txBox="1"/>
            <p:nvPr/>
          </p:nvSpPr>
          <p:spPr>
            <a:xfrm>
              <a:off x="569919" y="4301118"/>
              <a:ext cx="13479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2">
                      <a:lumMod val="50000"/>
                    </a:schemeClr>
                  </a:solidFill>
                </a:rPr>
                <a:t>Global Discovery Catalogue</a:t>
              </a:r>
              <a:endParaRPr lang="en-CH" sz="14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3F4EBEE-F9E2-4A5B-69A0-777574D7AD04}"/>
                </a:ext>
              </a:extLst>
            </p:cNvPr>
            <p:cNvCxnSpPr>
              <a:cxnSpLocks/>
            </p:cNvCxnSpPr>
            <p:nvPr/>
          </p:nvCxnSpPr>
          <p:spPr>
            <a:xfrm>
              <a:off x="2489493" y="5125001"/>
              <a:ext cx="12910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C037E2-A3C3-FEFA-3F24-41B68A73C5F5}"/>
              </a:ext>
            </a:extLst>
          </p:cNvPr>
          <p:cNvSpPr txBox="1"/>
          <p:nvPr/>
        </p:nvSpPr>
        <p:spPr>
          <a:xfrm>
            <a:off x="2665072" y="4730717"/>
            <a:ext cx="855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China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7A396-C0CB-D7E7-9192-8CA734ED31C9}"/>
              </a:ext>
            </a:extLst>
          </p:cNvPr>
          <p:cNvSpPr txBox="1"/>
          <p:nvPr/>
        </p:nvSpPr>
        <p:spPr>
          <a:xfrm>
            <a:off x="2630962" y="5198041"/>
            <a:ext cx="855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>
                <a:solidFill>
                  <a:srgbClr val="FF0000"/>
                </a:solidFill>
              </a:rPr>
              <a:t>Morocco</a:t>
            </a:r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E8E8E-C128-D766-6051-38CCD73E970C}"/>
              </a:ext>
            </a:extLst>
          </p:cNvPr>
          <p:cNvSpPr txBox="1"/>
          <p:nvPr/>
        </p:nvSpPr>
        <p:spPr>
          <a:xfrm>
            <a:off x="2653489" y="2550515"/>
            <a:ext cx="855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>
                <a:solidFill>
                  <a:srgbClr val="FF0000"/>
                </a:solidFill>
              </a:rPr>
              <a:t>USA</a:t>
            </a:r>
            <a:endParaRPr lang="en-CH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FE46D4-0B36-4DEC-4EFD-176F1AD9BB45}"/>
              </a:ext>
            </a:extLst>
          </p:cNvPr>
          <p:cNvCxnSpPr/>
          <p:nvPr/>
        </p:nvCxnSpPr>
        <p:spPr>
          <a:xfrm>
            <a:off x="2569654" y="2468680"/>
            <a:ext cx="1291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718E1B-0EFB-C37D-2FA6-72C3A14477A4}"/>
              </a:ext>
            </a:extLst>
          </p:cNvPr>
          <p:cNvGrpSpPr/>
          <p:nvPr/>
        </p:nvGrpSpPr>
        <p:grpSpPr>
          <a:xfrm>
            <a:off x="548727" y="2960405"/>
            <a:ext cx="3648964" cy="1162773"/>
            <a:chOff x="548727" y="2960405"/>
            <a:chExt cx="3648964" cy="116277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56D023-15CF-930F-65ED-8328793222F9}"/>
                </a:ext>
              </a:extLst>
            </p:cNvPr>
            <p:cNvSpPr txBox="1"/>
            <p:nvPr/>
          </p:nvSpPr>
          <p:spPr>
            <a:xfrm>
              <a:off x="2656755" y="3057384"/>
              <a:ext cx="1075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/>
                <a:t>Australia</a:t>
              </a:r>
              <a:endParaRPr lang="en-CH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1B0183-3024-110A-AF6F-34C5B36FF284}"/>
                </a:ext>
              </a:extLst>
            </p:cNvPr>
            <p:cNvSpPr txBox="1"/>
            <p:nvPr/>
          </p:nvSpPr>
          <p:spPr>
            <a:xfrm>
              <a:off x="2664799" y="3318547"/>
              <a:ext cx="1186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Japan</a:t>
              </a:r>
              <a:endParaRPr lang="en-CH" sz="1400" b="1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F96DF49-6B2C-F54C-F2B4-B1206ECCC8B3}"/>
                </a:ext>
              </a:extLst>
            </p:cNvPr>
            <p:cNvGrpSpPr/>
            <p:nvPr/>
          </p:nvGrpSpPr>
          <p:grpSpPr>
            <a:xfrm>
              <a:off x="1719045" y="3160468"/>
              <a:ext cx="577333" cy="592018"/>
              <a:chOff x="3107885" y="2667808"/>
              <a:chExt cx="1256145" cy="120033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F2A767F-B538-DB00-5B82-AB4E79EC3486}"/>
                  </a:ext>
                </a:extLst>
              </p:cNvPr>
              <p:cNvSpPr/>
              <p:nvPr/>
            </p:nvSpPr>
            <p:spPr>
              <a:xfrm>
                <a:off x="3107885" y="2667808"/>
                <a:ext cx="1256145" cy="1200330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65" name="Graphic 64" descr="Database with solid fill">
                <a:extLst>
                  <a:ext uri="{FF2B5EF4-FFF2-40B4-BE49-F238E27FC236}">
                    <a16:creationId xmlns:a16="http://schemas.microsoft.com/office/drawing/2014/main" id="{066615B1-2CF8-71DF-B024-985CC5C9B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60369" y="2810772"/>
                <a:ext cx="914400" cy="914399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E786E9-5B20-4403-AABC-9C83307BFCEE}"/>
                </a:ext>
              </a:extLst>
            </p:cNvPr>
            <p:cNvSpPr txBox="1"/>
            <p:nvPr/>
          </p:nvSpPr>
          <p:spPr>
            <a:xfrm>
              <a:off x="548727" y="3334331"/>
              <a:ext cx="1347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tx2">
                      <a:lumMod val="50000"/>
                    </a:schemeClr>
                  </a:solidFill>
                </a:rPr>
                <a:t>Global Cache</a:t>
              </a:r>
              <a:endParaRPr lang="en-CH" sz="1400" b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F0D123-5BA6-0C90-D0BE-4E20A268A529}"/>
                </a:ext>
              </a:extLst>
            </p:cNvPr>
            <p:cNvCxnSpPr>
              <a:cxnSpLocks/>
            </p:cNvCxnSpPr>
            <p:nvPr/>
          </p:nvCxnSpPr>
          <p:spPr>
            <a:xfrm>
              <a:off x="2574597" y="2960405"/>
              <a:ext cx="14261" cy="10523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09EC1F-EAFE-26FA-E109-354C8C0601D5}"/>
                </a:ext>
              </a:extLst>
            </p:cNvPr>
            <p:cNvCxnSpPr/>
            <p:nvPr/>
          </p:nvCxnSpPr>
          <p:spPr>
            <a:xfrm>
              <a:off x="2574597" y="2970030"/>
              <a:ext cx="12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8F8A80-96FF-C864-EE1B-D9B5D300AEE3}"/>
                </a:ext>
              </a:extLst>
            </p:cNvPr>
            <p:cNvCxnSpPr/>
            <p:nvPr/>
          </p:nvCxnSpPr>
          <p:spPr>
            <a:xfrm>
              <a:off x="2572920" y="3217851"/>
              <a:ext cx="12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2F1C2F8-31D3-9214-FA4F-E334B24D2D93}"/>
                </a:ext>
              </a:extLst>
            </p:cNvPr>
            <p:cNvCxnSpPr/>
            <p:nvPr/>
          </p:nvCxnSpPr>
          <p:spPr>
            <a:xfrm>
              <a:off x="2584257" y="3480016"/>
              <a:ext cx="12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A08404A-69A2-0FB2-7DB0-0AA5312F7A27}"/>
                </a:ext>
              </a:extLst>
            </p:cNvPr>
            <p:cNvCxnSpPr/>
            <p:nvPr/>
          </p:nvCxnSpPr>
          <p:spPr>
            <a:xfrm>
              <a:off x="2589694" y="4001096"/>
              <a:ext cx="12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CE5FAB8-77C0-638A-212C-D3E9405B5DA1}"/>
                </a:ext>
              </a:extLst>
            </p:cNvPr>
            <p:cNvSpPr txBox="1"/>
            <p:nvPr/>
          </p:nvSpPr>
          <p:spPr>
            <a:xfrm>
              <a:off x="2693648" y="3815401"/>
              <a:ext cx="1504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USA - Synoptic</a:t>
              </a:r>
              <a:endParaRPr lang="en-CH" sz="14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841B6D-971A-B600-F900-5A2F3E358B81}"/>
                </a:ext>
              </a:extLst>
            </p:cNvPr>
            <p:cNvSpPr txBox="1"/>
            <p:nvPr/>
          </p:nvSpPr>
          <p:spPr>
            <a:xfrm>
              <a:off x="2656755" y="3582184"/>
              <a:ext cx="1075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 b="1"/>
              </a:lvl1pPr>
            </a:lstStyle>
            <a:p>
              <a:r>
                <a:rPr lang="en-US" dirty="0">
                  <a:solidFill>
                    <a:srgbClr val="FF0000"/>
                  </a:solidFill>
                </a:rPr>
                <a:t>Korea</a:t>
              </a:r>
              <a:endParaRPr lang="en-CH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CBB68B-27AF-A398-820E-585ACB8F98D9}"/>
                </a:ext>
              </a:extLst>
            </p:cNvPr>
            <p:cNvCxnSpPr/>
            <p:nvPr/>
          </p:nvCxnSpPr>
          <p:spPr>
            <a:xfrm>
              <a:off x="2572920" y="3736221"/>
              <a:ext cx="12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00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97E67-52C3-C934-8EB1-66A27B4E7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1909" y="289266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Packages</a:t>
            </a:r>
            <a:endParaRPr lang="en-CH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17DF6-B57E-5AFE-B949-4701CC2F9CA7}"/>
              </a:ext>
            </a:extLst>
          </p:cNvPr>
          <p:cNvSpPr/>
          <p:nvPr/>
        </p:nvSpPr>
        <p:spPr>
          <a:xfrm>
            <a:off x="1757138" y="2493035"/>
            <a:ext cx="3357122" cy="15526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WP1 – Global Broker</a:t>
            </a:r>
          </a:p>
          <a:p>
            <a:r>
              <a:rPr lang="en-US" b="1" dirty="0">
                <a:solidFill>
                  <a:schemeClr val="bg1"/>
                </a:solidFill>
              </a:rPr>
              <a:t>WP2 – Global Cache</a:t>
            </a:r>
          </a:p>
          <a:p>
            <a:r>
              <a:rPr lang="en-US" b="1" dirty="0">
                <a:solidFill>
                  <a:schemeClr val="bg1"/>
                </a:solidFill>
              </a:rPr>
              <a:t>WP3 – Global Discovery Catalogue</a:t>
            </a:r>
          </a:p>
          <a:p>
            <a:r>
              <a:rPr lang="en-US" b="1" dirty="0">
                <a:solidFill>
                  <a:schemeClr val="bg1"/>
                </a:solidFill>
              </a:rPr>
              <a:t>WP4 – Global Monitoring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5069A-3908-50CB-1DF3-2A8D54C1557E}"/>
              </a:ext>
            </a:extLst>
          </p:cNvPr>
          <p:cNvSpPr/>
          <p:nvPr/>
        </p:nvSpPr>
        <p:spPr>
          <a:xfrm>
            <a:off x="5256098" y="2501930"/>
            <a:ext cx="2973501" cy="155265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WP5 – National Centre Nodes</a:t>
            </a: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WP6 –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WMO programmes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63B01E-376F-2EFB-DC48-0E563837AE64}"/>
              </a:ext>
            </a:extLst>
          </p:cNvPr>
          <p:cNvSpPr/>
          <p:nvPr/>
        </p:nvSpPr>
        <p:spPr>
          <a:xfrm rot="5400000">
            <a:off x="8548093" y="2761598"/>
            <a:ext cx="3194072" cy="939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WP9 – Interface with ICAO</a:t>
            </a:r>
          </a:p>
          <a:p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C6AD9-DD0F-95A2-A7F6-BF9792F27D30}"/>
              </a:ext>
            </a:extLst>
          </p:cNvPr>
          <p:cNvSpPr/>
          <p:nvPr/>
        </p:nvSpPr>
        <p:spPr>
          <a:xfrm>
            <a:off x="8443631" y="1634248"/>
            <a:ext cx="939372" cy="31940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72000" tIns="0" rIns="0" bIns="0" numCol="1" spcCol="127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WP8 – Transition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1F0CB-F152-38C6-0EC2-67C7141B2E69}"/>
              </a:ext>
            </a:extLst>
          </p:cNvPr>
          <p:cNvSpPr/>
          <p:nvPr/>
        </p:nvSpPr>
        <p:spPr>
          <a:xfrm>
            <a:off x="1757138" y="1634247"/>
            <a:ext cx="6472460" cy="6667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WP7 – Registration and Credential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27B6B-0A8D-B1B1-88B7-F6D3C0B54551}"/>
              </a:ext>
            </a:extLst>
          </p:cNvPr>
          <p:cNvSpPr/>
          <p:nvPr/>
        </p:nvSpPr>
        <p:spPr>
          <a:xfrm>
            <a:off x="1757138" y="4161547"/>
            <a:ext cx="6472460" cy="6667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WP10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– WIS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2.0 Documentation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43375D-3C0D-0153-E12A-1E6E14971E4B}"/>
              </a:ext>
            </a:extLst>
          </p:cNvPr>
          <p:cNvSpPr/>
          <p:nvPr/>
        </p:nvSpPr>
        <p:spPr>
          <a:xfrm>
            <a:off x="1757138" y="4990218"/>
            <a:ext cx="8857678" cy="6667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algn="ctr"/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WP11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– Monitoring </a:t>
            </a:r>
            <a:r>
              <a:rPr lang="en-US" b="1">
                <a:solidFill>
                  <a:schemeClr val="tx2">
                    <a:lumMod val="50000"/>
                  </a:schemeClr>
                </a:solidFill>
              </a:rPr>
              <a:t>&amp; Reporting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3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469E74-266F-C972-2437-72B3B412E5C1}"/>
              </a:ext>
            </a:extLst>
          </p:cNvPr>
          <p:cNvSpPr txBox="1"/>
          <p:nvPr/>
        </p:nvSpPr>
        <p:spPr>
          <a:xfrm>
            <a:off x="3587781" y="268392"/>
            <a:ext cx="5199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Packages</a:t>
            </a:r>
          </a:p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Global Services</a:t>
            </a:r>
            <a:endParaRPr lang="en-CH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223FA7-A70B-1C76-96AF-9201C9BF086E}"/>
              </a:ext>
            </a:extLst>
          </p:cNvPr>
          <p:cNvGrpSpPr/>
          <p:nvPr/>
        </p:nvGrpSpPr>
        <p:grpSpPr>
          <a:xfrm>
            <a:off x="-443807" y="1658684"/>
            <a:ext cx="7338817" cy="3370522"/>
            <a:chOff x="2224198" y="664482"/>
            <a:chExt cx="6555917" cy="150466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2946091-AEA5-098F-BCC6-66D0B5834BF2}"/>
                </a:ext>
              </a:extLst>
            </p:cNvPr>
            <p:cNvSpPr/>
            <p:nvPr/>
          </p:nvSpPr>
          <p:spPr>
            <a:xfrm>
              <a:off x="2882282" y="790082"/>
              <a:ext cx="1928234" cy="154385"/>
            </a:xfrm>
            <a:custGeom>
              <a:avLst/>
              <a:gdLst>
                <a:gd name="connsiteX0" fmla="*/ 0 w 2550272"/>
                <a:gd name="connsiteY0" fmla="*/ 0 h 154385"/>
                <a:gd name="connsiteX1" fmla="*/ 2550272 w 2550272"/>
                <a:gd name="connsiteY1" fmla="*/ 0 h 154385"/>
                <a:gd name="connsiteX2" fmla="*/ 2550272 w 2550272"/>
                <a:gd name="connsiteY2" fmla="*/ 154385 h 154385"/>
                <a:gd name="connsiteX3" fmla="*/ 0 w 2550272"/>
                <a:gd name="connsiteY3" fmla="*/ 154385 h 154385"/>
                <a:gd name="connsiteX4" fmla="*/ 0 w 2550272"/>
                <a:gd name="connsiteY4" fmla="*/ 0 h 15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154385">
                  <a:moveTo>
                    <a:pt x="0" y="0"/>
                  </a:moveTo>
                  <a:lnTo>
                    <a:pt x="2550272" y="0"/>
                  </a:lnTo>
                  <a:lnTo>
                    <a:pt x="2550272" y="154385"/>
                  </a:lnTo>
                  <a:lnTo>
                    <a:pt x="0" y="15438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2">
                      <a:lumMod val="50000"/>
                    </a:schemeClr>
                  </a:solidFill>
                  <a:latin typeface="+mj-lt"/>
                </a:rPr>
                <a:t>WP1 – Global Broker</a:t>
              </a:r>
              <a:endParaRPr lang="en-CH" sz="1600" b="1" kern="1200" dirty="0">
                <a:solidFill>
                  <a:schemeClr val="tx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853E607-E2BA-BC71-60A8-3FC98B79F28F}"/>
                </a:ext>
              </a:extLst>
            </p:cNvPr>
            <p:cNvSpPr/>
            <p:nvPr/>
          </p:nvSpPr>
          <p:spPr>
            <a:xfrm>
              <a:off x="4978491" y="703240"/>
              <a:ext cx="510054" cy="328069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003777"/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661A1B-7611-C1F0-10DF-A6AD3809F01D}"/>
                </a:ext>
              </a:extLst>
            </p:cNvPr>
            <p:cNvSpPr/>
            <p:nvPr/>
          </p:nvSpPr>
          <p:spPr>
            <a:xfrm>
              <a:off x="5701712" y="664482"/>
              <a:ext cx="3078403" cy="405585"/>
            </a:xfrm>
            <a:custGeom>
              <a:avLst/>
              <a:gdLst>
                <a:gd name="connsiteX0" fmla="*/ 0 w 3078403"/>
                <a:gd name="connsiteY0" fmla="*/ 0 h 405585"/>
                <a:gd name="connsiteX1" fmla="*/ 3078403 w 3078403"/>
                <a:gd name="connsiteY1" fmla="*/ 0 h 405585"/>
                <a:gd name="connsiteX2" fmla="*/ 3078403 w 3078403"/>
                <a:gd name="connsiteY2" fmla="*/ 405585 h 405585"/>
                <a:gd name="connsiteX3" fmla="*/ 0 w 3078403"/>
                <a:gd name="connsiteY3" fmla="*/ 405585 h 405585"/>
                <a:gd name="connsiteX4" fmla="*/ 0 w 3078403"/>
                <a:gd name="connsiteY4" fmla="*/ 0 h 40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405585">
                  <a:moveTo>
                    <a:pt x="0" y="0"/>
                  </a:moveTo>
                  <a:lnTo>
                    <a:pt x="3078403" y="0"/>
                  </a:lnTo>
                  <a:lnTo>
                    <a:pt x="3078403" y="405585"/>
                  </a:lnTo>
                  <a:lnTo>
                    <a:pt x="0" y="405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77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0" rIns="0" bIns="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latin typeface="+mj-lt"/>
                </a:rPr>
                <a:t>Lead: France</a:t>
              </a:r>
              <a:endParaRPr lang="en-CH" sz="1600" b="1" kern="1200" dirty="0">
                <a:latin typeface="+mj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latin typeface="+mj-lt"/>
                </a:rPr>
                <a:t>Participants:  Indonesia, France, China, USA</a:t>
              </a:r>
              <a:endParaRPr lang="en-CH" sz="1600" b="1" kern="1200" dirty="0">
                <a:latin typeface="+mj-l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6BA4EE-A223-A4F3-0D79-79BA43F004B3}"/>
                </a:ext>
              </a:extLst>
            </p:cNvPr>
            <p:cNvSpPr/>
            <p:nvPr/>
          </p:nvSpPr>
          <p:spPr>
            <a:xfrm>
              <a:off x="2224198" y="1196694"/>
              <a:ext cx="2550272" cy="205847"/>
            </a:xfrm>
            <a:custGeom>
              <a:avLst/>
              <a:gdLst>
                <a:gd name="connsiteX0" fmla="*/ 0 w 2550272"/>
                <a:gd name="connsiteY0" fmla="*/ 0 h 205847"/>
                <a:gd name="connsiteX1" fmla="*/ 2550272 w 2550272"/>
                <a:gd name="connsiteY1" fmla="*/ 0 h 205847"/>
                <a:gd name="connsiteX2" fmla="*/ 2550272 w 2550272"/>
                <a:gd name="connsiteY2" fmla="*/ 205847 h 205847"/>
                <a:gd name="connsiteX3" fmla="*/ 0 w 2550272"/>
                <a:gd name="connsiteY3" fmla="*/ 205847 h 205847"/>
                <a:gd name="connsiteX4" fmla="*/ 0 w 2550272"/>
                <a:gd name="connsiteY4" fmla="*/ 0 h 2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205847">
                  <a:moveTo>
                    <a:pt x="0" y="0"/>
                  </a:moveTo>
                  <a:lnTo>
                    <a:pt x="2550272" y="0"/>
                  </a:lnTo>
                  <a:lnTo>
                    <a:pt x="2550272" y="205847"/>
                  </a:lnTo>
                  <a:lnTo>
                    <a:pt x="0" y="20584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/>
                  <a:ea typeface="+mn-ea"/>
                  <a:cs typeface="+mn-cs"/>
                </a:rPr>
                <a:t>WP2</a:t>
              </a:r>
              <a:r>
                <a:rPr lang="en-US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 – </a:t>
              </a:r>
              <a:r>
                <a:rPr lang="en-US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/>
                  <a:ea typeface="+mn-ea"/>
                  <a:cs typeface="+mn-cs"/>
                </a:rPr>
                <a:t>Global</a:t>
              </a:r>
              <a:r>
                <a:rPr lang="en-US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</a:rPr>
                <a:t> </a:t>
              </a:r>
              <a:r>
                <a:rPr lang="en-US" sz="1600" b="1" kern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/>
                  <a:ea typeface="+mn-ea"/>
                  <a:cs typeface="+mn-cs"/>
                </a:rPr>
                <a:t>Cache</a:t>
              </a:r>
              <a:endParaRPr lang="en-CH" sz="16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14F81B39-C836-C6CC-B209-0888DB4EF777}"/>
                </a:ext>
              </a:extLst>
            </p:cNvPr>
            <p:cNvSpPr/>
            <p:nvPr/>
          </p:nvSpPr>
          <p:spPr>
            <a:xfrm>
              <a:off x="4978491" y="1114908"/>
              <a:ext cx="510054" cy="373159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003777"/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0D45B3A-B365-DB5F-349A-2C4C34B59B68}"/>
                </a:ext>
              </a:extLst>
            </p:cNvPr>
            <p:cNvSpPr/>
            <p:nvPr/>
          </p:nvSpPr>
          <p:spPr>
            <a:xfrm>
              <a:off x="5692567" y="1107569"/>
              <a:ext cx="3078403" cy="384098"/>
            </a:xfrm>
            <a:custGeom>
              <a:avLst/>
              <a:gdLst>
                <a:gd name="connsiteX0" fmla="*/ 0 w 3078403"/>
                <a:gd name="connsiteY0" fmla="*/ 0 h 384098"/>
                <a:gd name="connsiteX1" fmla="*/ 3078403 w 3078403"/>
                <a:gd name="connsiteY1" fmla="*/ 0 h 384098"/>
                <a:gd name="connsiteX2" fmla="*/ 3078403 w 3078403"/>
                <a:gd name="connsiteY2" fmla="*/ 384098 h 384098"/>
                <a:gd name="connsiteX3" fmla="*/ 0 w 3078403"/>
                <a:gd name="connsiteY3" fmla="*/ 384098 h 384098"/>
                <a:gd name="connsiteX4" fmla="*/ 0 w 3078403"/>
                <a:gd name="connsiteY4" fmla="*/ 0 h 38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384098">
                  <a:moveTo>
                    <a:pt x="0" y="0"/>
                  </a:moveTo>
                  <a:lnTo>
                    <a:pt x="3078403" y="0"/>
                  </a:lnTo>
                  <a:lnTo>
                    <a:pt x="3078403" y="384098"/>
                  </a:lnTo>
                  <a:lnTo>
                    <a:pt x="0" y="38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254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0" tIns="0" rIns="0" bIns="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Lead: Germany</a:t>
              </a:r>
              <a:endParaRPr lang="en-CH" sz="16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latin typeface="+mj-lt"/>
                </a:rPr>
                <a:t>Participants: </a:t>
              </a:r>
              <a:r>
                <a:rPr lang="en-US" sz="1600" b="1" kern="1200" dirty="0">
                  <a:solidFill>
                    <a:prstClr val="white"/>
                  </a:solidFill>
                  <a:latin typeface="Calibri"/>
                  <a:ea typeface="+mn-ea"/>
                  <a:cs typeface="+mn-cs"/>
                </a:rPr>
                <a:t> Australia, Germany, Japan, Korea, USA</a:t>
              </a:r>
              <a:endParaRPr lang="en-CH" sz="16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9DE036-A9A8-D174-BE83-634F03517567}"/>
                </a:ext>
              </a:extLst>
            </p:cNvPr>
            <p:cNvSpPr/>
            <p:nvPr/>
          </p:nvSpPr>
          <p:spPr>
            <a:xfrm>
              <a:off x="2675184" y="1528855"/>
              <a:ext cx="2346249" cy="355554"/>
            </a:xfrm>
            <a:custGeom>
              <a:avLst/>
              <a:gdLst>
                <a:gd name="connsiteX0" fmla="*/ 0 w 2550272"/>
                <a:gd name="connsiteY0" fmla="*/ 0 h 355554"/>
                <a:gd name="connsiteX1" fmla="*/ 2550272 w 2550272"/>
                <a:gd name="connsiteY1" fmla="*/ 0 h 355554"/>
                <a:gd name="connsiteX2" fmla="*/ 2550272 w 2550272"/>
                <a:gd name="connsiteY2" fmla="*/ 355554 h 355554"/>
                <a:gd name="connsiteX3" fmla="*/ 0 w 2550272"/>
                <a:gd name="connsiteY3" fmla="*/ 355554 h 355554"/>
                <a:gd name="connsiteX4" fmla="*/ 0 w 2550272"/>
                <a:gd name="connsiteY4" fmla="*/ 0 h 35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355554">
                  <a:moveTo>
                    <a:pt x="0" y="0"/>
                  </a:moveTo>
                  <a:lnTo>
                    <a:pt x="2550272" y="0"/>
                  </a:lnTo>
                  <a:lnTo>
                    <a:pt x="2550272" y="355554"/>
                  </a:lnTo>
                  <a:lnTo>
                    <a:pt x="0" y="35555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+mn-ea"/>
                  <a:cs typeface="+mn-cs"/>
                </a:rPr>
                <a:t>WP3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– 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+mn-ea"/>
                  <a:cs typeface="+mn-cs"/>
                </a:rPr>
                <a:t>Global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+mn-ea"/>
                  <a:cs typeface="+mn-cs"/>
                </a:rPr>
                <a:t>Discovery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sz="1600" b="1" kern="1200" dirty="0">
                  <a:solidFill>
                    <a:schemeClr val="accent6">
                      <a:lumMod val="75000"/>
                    </a:schemeClr>
                  </a:solidFill>
                  <a:latin typeface="Calibri"/>
                  <a:ea typeface="+mn-ea"/>
                  <a:cs typeface="+mn-cs"/>
                </a:rPr>
                <a:t>Catalogue</a:t>
              </a:r>
              <a:endParaRPr lang="en-CH" sz="1600" b="1" kern="1200" dirty="0">
                <a:solidFill>
                  <a:schemeClr val="accent6">
                    <a:lumMod val="75000"/>
                  </a:schemeClr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F8D984F-410A-C597-ED5A-844AE0C300D0}"/>
                </a:ext>
              </a:extLst>
            </p:cNvPr>
            <p:cNvSpPr/>
            <p:nvPr/>
          </p:nvSpPr>
          <p:spPr>
            <a:xfrm>
              <a:off x="4978491" y="1541476"/>
              <a:ext cx="510054" cy="332721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003777"/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155825-22D1-97A8-EDE7-F7B38D24ED77}"/>
                </a:ext>
              </a:extLst>
            </p:cNvPr>
            <p:cNvSpPr/>
            <p:nvPr/>
          </p:nvSpPr>
          <p:spPr>
            <a:xfrm>
              <a:off x="5692567" y="1518469"/>
              <a:ext cx="3078403" cy="369551"/>
            </a:xfrm>
            <a:custGeom>
              <a:avLst/>
              <a:gdLst>
                <a:gd name="connsiteX0" fmla="*/ 0 w 3078403"/>
                <a:gd name="connsiteY0" fmla="*/ 0 h 305912"/>
                <a:gd name="connsiteX1" fmla="*/ 3078403 w 3078403"/>
                <a:gd name="connsiteY1" fmla="*/ 0 h 305912"/>
                <a:gd name="connsiteX2" fmla="*/ 3078403 w 3078403"/>
                <a:gd name="connsiteY2" fmla="*/ 305912 h 305912"/>
                <a:gd name="connsiteX3" fmla="*/ 0 w 3078403"/>
                <a:gd name="connsiteY3" fmla="*/ 305912 h 305912"/>
                <a:gd name="connsiteX4" fmla="*/ 0 w 3078403"/>
                <a:gd name="connsiteY4" fmla="*/ 0 h 30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305912">
                  <a:moveTo>
                    <a:pt x="0" y="0"/>
                  </a:moveTo>
                  <a:lnTo>
                    <a:pt x="3078403" y="0"/>
                  </a:lnTo>
                  <a:lnTo>
                    <a:pt x="3078403" y="305912"/>
                  </a:lnTo>
                  <a:lnTo>
                    <a:pt x="0" y="305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0" tIns="0" rIns="0" bIns="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kern="1200" dirty="0">
                  <a:solidFill>
                    <a:schemeClr val="tx2">
                      <a:lumMod val="50000"/>
                    </a:schemeClr>
                  </a:solidFill>
                  <a:latin typeface="Calibri"/>
                  <a:ea typeface="+mn-ea"/>
                  <a:cs typeface="+mn-cs"/>
                </a:rPr>
                <a:t>Lead – Canada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/>
                </a:rPr>
                <a:t>Participants: Canada, China, Korea</a:t>
              </a:r>
              <a:endParaRPr lang="en-CH" sz="1600" b="1" kern="1200" dirty="0">
                <a:solidFill>
                  <a:schemeClr val="tx2">
                    <a:lumMod val="50000"/>
                  </a:schemeClr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A63EBC-9156-A466-C188-71C146B81ECE}"/>
                </a:ext>
              </a:extLst>
            </p:cNvPr>
            <p:cNvSpPr/>
            <p:nvPr/>
          </p:nvSpPr>
          <p:spPr>
            <a:xfrm>
              <a:off x="2472929" y="1937818"/>
              <a:ext cx="2550272" cy="205847"/>
            </a:xfrm>
            <a:custGeom>
              <a:avLst/>
              <a:gdLst>
                <a:gd name="connsiteX0" fmla="*/ 0 w 2550272"/>
                <a:gd name="connsiteY0" fmla="*/ 0 h 205847"/>
                <a:gd name="connsiteX1" fmla="*/ 2550272 w 2550272"/>
                <a:gd name="connsiteY1" fmla="*/ 0 h 205847"/>
                <a:gd name="connsiteX2" fmla="*/ 2550272 w 2550272"/>
                <a:gd name="connsiteY2" fmla="*/ 205847 h 205847"/>
                <a:gd name="connsiteX3" fmla="*/ 0 w 2550272"/>
                <a:gd name="connsiteY3" fmla="*/ 205847 h 205847"/>
                <a:gd name="connsiteX4" fmla="*/ 0 w 2550272"/>
                <a:gd name="connsiteY4" fmla="*/ 0 h 20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272" h="205847">
                  <a:moveTo>
                    <a:pt x="0" y="0"/>
                  </a:moveTo>
                  <a:lnTo>
                    <a:pt x="2550272" y="0"/>
                  </a:lnTo>
                  <a:lnTo>
                    <a:pt x="2550272" y="205847"/>
                  </a:lnTo>
                  <a:lnTo>
                    <a:pt x="0" y="20584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35560" rIns="99568" bIns="35560" numCol="1" spcCol="1270" anchor="ctr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accent3">
                      <a:lumMod val="50000"/>
                    </a:schemeClr>
                  </a:solidFill>
                  <a:latin typeface="Calibri"/>
                  <a:ea typeface="+mn-ea"/>
                  <a:cs typeface="+mn-cs"/>
                </a:rPr>
                <a:t>WP4 – Global Monitoring</a:t>
              </a:r>
              <a:endParaRPr lang="en-CH" sz="1600" b="1" kern="1200" dirty="0">
                <a:solidFill>
                  <a:schemeClr val="accent3">
                    <a:lumMod val="50000"/>
                  </a:schemeClr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916345C0-5292-202C-B846-8F2EBE038883}"/>
                </a:ext>
              </a:extLst>
            </p:cNvPr>
            <p:cNvSpPr/>
            <p:nvPr/>
          </p:nvSpPr>
          <p:spPr>
            <a:xfrm>
              <a:off x="4978491" y="1937818"/>
              <a:ext cx="510054" cy="214077"/>
            </a:xfrm>
            <a:prstGeom prst="leftBrace">
              <a:avLst>
                <a:gd name="adj1" fmla="val 35000"/>
                <a:gd name="adj2" fmla="val 50000"/>
              </a:avLst>
            </a:prstGeom>
            <a:ln>
              <a:solidFill>
                <a:srgbClr val="003777"/>
              </a:solidFill>
            </a:ln>
          </p:spPr>
          <p:style>
            <a:lnRef idx="2">
              <a:scrgbClr r="0" g="0" b="0"/>
            </a:lnRef>
            <a:fillRef idx="0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47DD3AE-C3EC-B34E-4F35-902B3E459604}"/>
                </a:ext>
              </a:extLst>
            </p:cNvPr>
            <p:cNvSpPr/>
            <p:nvPr/>
          </p:nvSpPr>
          <p:spPr>
            <a:xfrm>
              <a:off x="5692567" y="1924450"/>
              <a:ext cx="3078403" cy="244693"/>
            </a:xfrm>
            <a:custGeom>
              <a:avLst/>
              <a:gdLst>
                <a:gd name="connsiteX0" fmla="*/ 0 w 3078403"/>
                <a:gd name="connsiteY0" fmla="*/ 0 h 194986"/>
                <a:gd name="connsiteX1" fmla="*/ 3078403 w 3078403"/>
                <a:gd name="connsiteY1" fmla="*/ 0 h 194986"/>
                <a:gd name="connsiteX2" fmla="*/ 3078403 w 3078403"/>
                <a:gd name="connsiteY2" fmla="*/ 194986 h 194986"/>
                <a:gd name="connsiteX3" fmla="*/ 0 w 3078403"/>
                <a:gd name="connsiteY3" fmla="*/ 194986 h 194986"/>
                <a:gd name="connsiteX4" fmla="*/ 0 w 3078403"/>
                <a:gd name="connsiteY4" fmla="*/ 0 h 194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8403" h="194986">
                  <a:moveTo>
                    <a:pt x="0" y="0"/>
                  </a:moveTo>
                  <a:lnTo>
                    <a:pt x="3078403" y="0"/>
                  </a:lnTo>
                  <a:lnTo>
                    <a:pt x="3078403" y="194986"/>
                  </a:lnTo>
                  <a:lnTo>
                    <a:pt x="0" y="1949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-1339431"/>
                <a:satOff val="8070"/>
                <a:lumOff val="6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000" tIns="0" rIns="0" bIns="0" numCol="1" spcCol="1270" anchor="ctr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1" dirty="0">
                  <a:solidFill>
                    <a:schemeClr val="tx2">
                      <a:lumMod val="50000"/>
                    </a:schemeClr>
                  </a:solidFill>
                  <a:latin typeface="Calibri"/>
                </a:rPr>
                <a:t>Morocco</a:t>
              </a:r>
              <a:endParaRPr lang="en-CH" sz="1600" b="1" dirty="0">
                <a:solidFill>
                  <a:schemeClr val="tx2">
                    <a:lumMod val="50000"/>
                  </a:schemeClr>
                </a:solidFill>
                <a:latin typeface="Calibri"/>
              </a:endParaRP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3EC95D2-FBC3-5251-1723-C02EA3878292}"/>
              </a:ext>
            </a:extLst>
          </p:cNvPr>
          <p:cNvSpPr/>
          <p:nvPr/>
        </p:nvSpPr>
        <p:spPr>
          <a:xfrm>
            <a:off x="6904154" y="1658684"/>
            <a:ext cx="4853687" cy="908531"/>
          </a:xfrm>
          <a:custGeom>
            <a:avLst/>
            <a:gdLst>
              <a:gd name="connsiteX0" fmla="*/ 0 w 3078403"/>
              <a:gd name="connsiteY0" fmla="*/ 0 h 405585"/>
              <a:gd name="connsiteX1" fmla="*/ 3078403 w 3078403"/>
              <a:gd name="connsiteY1" fmla="*/ 0 h 405585"/>
              <a:gd name="connsiteX2" fmla="*/ 3078403 w 3078403"/>
              <a:gd name="connsiteY2" fmla="*/ 405585 h 405585"/>
              <a:gd name="connsiteX3" fmla="*/ 0 w 3078403"/>
              <a:gd name="connsiteY3" fmla="*/ 405585 h 405585"/>
              <a:gd name="connsiteX4" fmla="*/ 0 w 3078403"/>
              <a:gd name="connsiteY4" fmla="*/ 0 h 4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405585">
                <a:moveTo>
                  <a:pt x="0" y="0"/>
                </a:moveTo>
                <a:lnTo>
                  <a:pt x="3078403" y="0"/>
                </a:lnTo>
                <a:lnTo>
                  <a:pt x="3078403" y="405585"/>
                </a:lnTo>
                <a:lnTo>
                  <a:pt x="0" y="405585"/>
                </a:lnTo>
                <a:lnTo>
                  <a:pt x="0" y="0"/>
                </a:lnTo>
                <a:close/>
              </a:path>
            </a:pathLst>
          </a:custGeom>
          <a:solidFill>
            <a:srgbClr val="00377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+mj-lt"/>
              </a:rPr>
              <a:t>Design and </a:t>
            </a:r>
            <a:r>
              <a:rPr lang="en-US" sz="1600" b="1" dirty="0">
                <a:latin typeface="+mj-lt"/>
              </a:rPr>
              <a:t>develop Global Brokers</a:t>
            </a:r>
            <a:r>
              <a:rPr lang="en-US" sz="1600" b="1" kern="1200" dirty="0">
                <a:latin typeface="+mj-lt"/>
              </a:rPr>
              <a:t> </a:t>
            </a:r>
            <a:endParaRPr lang="en-CH" sz="1600" b="1" kern="1200" dirty="0">
              <a:latin typeface="+mj-lt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+mj-lt"/>
              </a:rPr>
              <a:t>Provide metrics on system performance and data availability</a:t>
            </a:r>
            <a:endParaRPr lang="en-CH" sz="1600" b="1" kern="1200" dirty="0"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A463F8A-2216-CA40-C68D-7C4C6A2BB27F}"/>
              </a:ext>
            </a:extLst>
          </p:cNvPr>
          <p:cNvSpPr/>
          <p:nvPr/>
        </p:nvSpPr>
        <p:spPr>
          <a:xfrm>
            <a:off x="6904155" y="2651222"/>
            <a:ext cx="4862729" cy="860400"/>
          </a:xfrm>
          <a:custGeom>
            <a:avLst/>
            <a:gdLst>
              <a:gd name="connsiteX0" fmla="*/ 0 w 3078403"/>
              <a:gd name="connsiteY0" fmla="*/ 0 h 384098"/>
              <a:gd name="connsiteX1" fmla="*/ 3078403 w 3078403"/>
              <a:gd name="connsiteY1" fmla="*/ 0 h 384098"/>
              <a:gd name="connsiteX2" fmla="*/ 3078403 w 3078403"/>
              <a:gd name="connsiteY2" fmla="*/ 384098 h 384098"/>
              <a:gd name="connsiteX3" fmla="*/ 0 w 3078403"/>
              <a:gd name="connsiteY3" fmla="*/ 384098 h 384098"/>
              <a:gd name="connsiteX4" fmla="*/ 0 w 3078403"/>
              <a:gd name="connsiteY4" fmla="*/ 0 h 38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384098">
                <a:moveTo>
                  <a:pt x="0" y="0"/>
                </a:moveTo>
                <a:lnTo>
                  <a:pt x="3078403" y="0"/>
                </a:lnTo>
                <a:lnTo>
                  <a:pt x="3078403" y="384098"/>
                </a:lnTo>
                <a:lnTo>
                  <a:pt x="0" y="38409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t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Design and develop Global Caches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Provide metrics on system performance and data availability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CH" sz="16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51D3551-65A3-DEEA-7C2B-B787C889D321}"/>
              </a:ext>
            </a:extLst>
          </p:cNvPr>
          <p:cNvSpPr/>
          <p:nvPr/>
        </p:nvSpPr>
        <p:spPr>
          <a:xfrm>
            <a:off x="6895010" y="3571660"/>
            <a:ext cx="4862729" cy="827814"/>
          </a:xfrm>
          <a:custGeom>
            <a:avLst/>
            <a:gdLst>
              <a:gd name="connsiteX0" fmla="*/ 0 w 3078403"/>
              <a:gd name="connsiteY0" fmla="*/ 0 h 305912"/>
              <a:gd name="connsiteX1" fmla="*/ 3078403 w 3078403"/>
              <a:gd name="connsiteY1" fmla="*/ 0 h 305912"/>
              <a:gd name="connsiteX2" fmla="*/ 3078403 w 3078403"/>
              <a:gd name="connsiteY2" fmla="*/ 305912 h 305912"/>
              <a:gd name="connsiteX3" fmla="*/ 0 w 3078403"/>
              <a:gd name="connsiteY3" fmla="*/ 305912 h 305912"/>
              <a:gd name="connsiteX4" fmla="*/ 0 w 3078403"/>
              <a:gd name="connsiteY4" fmla="*/ 0 h 30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305912">
                <a:moveTo>
                  <a:pt x="0" y="0"/>
                </a:moveTo>
                <a:lnTo>
                  <a:pt x="3078403" y="0"/>
                </a:lnTo>
                <a:lnTo>
                  <a:pt x="3078403" y="305912"/>
                </a:lnTo>
                <a:lnTo>
                  <a:pt x="0" y="3059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chemeClr val="tx2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Design and develop Global Catalogues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chemeClr val="tx2">
                    <a:lumMod val="50000"/>
                  </a:schemeClr>
                </a:solidFill>
                <a:latin typeface="Calibri"/>
                <a:ea typeface="+mn-ea"/>
                <a:cs typeface="+mn-cs"/>
              </a:rPr>
              <a:t>Provide metrics on system performance and data availability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E59EAC-9174-4C83-6AAD-1AF7A3E10AF3}"/>
              </a:ext>
            </a:extLst>
          </p:cNvPr>
          <p:cNvSpPr/>
          <p:nvPr/>
        </p:nvSpPr>
        <p:spPr>
          <a:xfrm>
            <a:off x="6903610" y="4470145"/>
            <a:ext cx="4862729" cy="542286"/>
          </a:xfrm>
          <a:custGeom>
            <a:avLst/>
            <a:gdLst>
              <a:gd name="connsiteX0" fmla="*/ 0 w 3078403"/>
              <a:gd name="connsiteY0" fmla="*/ 0 h 194986"/>
              <a:gd name="connsiteX1" fmla="*/ 3078403 w 3078403"/>
              <a:gd name="connsiteY1" fmla="*/ 0 h 194986"/>
              <a:gd name="connsiteX2" fmla="*/ 3078403 w 3078403"/>
              <a:gd name="connsiteY2" fmla="*/ 194986 h 194986"/>
              <a:gd name="connsiteX3" fmla="*/ 0 w 3078403"/>
              <a:gd name="connsiteY3" fmla="*/ 194986 h 194986"/>
              <a:gd name="connsiteX4" fmla="*/ 0 w 3078403"/>
              <a:gd name="connsiteY4" fmla="*/ 0 h 19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8403" h="194986">
                <a:moveTo>
                  <a:pt x="0" y="0"/>
                </a:moveTo>
                <a:lnTo>
                  <a:pt x="3078403" y="0"/>
                </a:lnTo>
                <a:lnTo>
                  <a:pt x="3078403" y="194986"/>
                </a:lnTo>
                <a:lnTo>
                  <a:pt x="0" y="1949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1339431"/>
              <a:satOff val="8070"/>
              <a:lumOff val="6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Develop metrics and KPIs to monitor the transition to WIS 2.0</a:t>
            </a:r>
            <a:endParaRPr lang="en-CH" sz="1600" b="1" kern="12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78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469E74-266F-C972-2437-72B3B412E5C1}"/>
              </a:ext>
            </a:extLst>
          </p:cNvPr>
          <p:cNvSpPr txBox="1"/>
          <p:nvPr/>
        </p:nvSpPr>
        <p:spPr>
          <a:xfrm>
            <a:off x="3235083" y="-61218"/>
            <a:ext cx="5199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 Packages</a:t>
            </a:r>
          </a:p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WIS2 Node</a:t>
            </a:r>
            <a:endParaRPr lang="en-CH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CB42B6E-4FFC-967F-784C-1249C4B486A3}"/>
              </a:ext>
            </a:extLst>
          </p:cNvPr>
          <p:cNvSpPr/>
          <p:nvPr/>
        </p:nvSpPr>
        <p:spPr>
          <a:xfrm>
            <a:off x="-254796" y="3853997"/>
            <a:ext cx="2659581" cy="384431"/>
          </a:xfrm>
          <a:custGeom>
            <a:avLst/>
            <a:gdLst>
              <a:gd name="connsiteX0" fmla="*/ 0 w 2550272"/>
              <a:gd name="connsiteY0" fmla="*/ 0 h 205847"/>
              <a:gd name="connsiteX1" fmla="*/ 2550272 w 2550272"/>
              <a:gd name="connsiteY1" fmla="*/ 0 h 205847"/>
              <a:gd name="connsiteX2" fmla="*/ 2550272 w 2550272"/>
              <a:gd name="connsiteY2" fmla="*/ 205847 h 205847"/>
              <a:gd name="connsiteX3" fmla="*/ 0 w 2550272"/>
              <a:gd name="connsiteY3" fmla="*/ 205847 h 205847"/>
              <a:gd name="connsiteX4" fmla="*/ 0 w 2550272"/>
              <a:gd name="connsiteY4" fmla="*/ 0 h 2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272" h="205847">
                <a:moveTo>
                  <a:pt x="0" y="0"/>
                </a:moveTo>
                <a:lnTo>
                  <a:pt x="2550272" y="0"/>
                </a:lnTo>
                <a:lnTo>
                  <a:pt x="2550272" y="205847"/>
                </a:lnTo>
                <a:lnTo>
                  <a:pt x="0" y="20584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35560" rIns="99568" bIns="3556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WP6 – WMO </a:t>
            </a:r>
            <a:r>
              <a:rPr lang="en-US" sz="1600" b="1" kern="1200" dirty="0" err="1">
                <a:solidFill>
                  <a:schemeClr val="accent2">
                    <a:lumMod val="75000"/>
                  </a:schemeClr>
                </a:solidFill>
                <a:latin typeface="Calibri"/>
                <a:ea typeface="+mn-ea"/>
                <a:cs typeface="+mn-cs"/>
              </a:rPr>
              <a:t>Programmes</a:t>
            </a:r>
            <a:endParaRPr lang="en-CH" sz="1600" b="1" kern="1200" dirty="0">
              <a:solidFill>
                <a:schemeClr val="accent2">
                  <a:lumMod val="75000"/>
                </a:scheme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1930BD6-47ED-8600-32A7-BDF2C57F5567}"/>
              </a:ext>
            </a:extLst>
          </p:cNvPr>
          <p:cNvSpPr/>
          <p:nvPr/>
        </p:nvSpPr>
        <p:spPr>
          <a:xfrm>
            <a:off x="2435483" y="1803085"/>
            <a:ext cx="531916" cy="4537056"/>
          </a:xfrm>
          <a:prstGeom prst="leftBrace">
            <a:avLst>
              <a:gd name="adj1" fmla="val 3500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rgbClr r="0" g="0" b="0"/>
          </a:lnRef>
          <a:fillRef idx="0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4D4AAB-6FD1-F08C-F660-B16C80D05CCA}"/>
              </a:ext>
            </a:extLst>
          </p:cNvPr>
          <p:cNvSpPr/>
          <p:nvPr/>
        </p:nvSpPr>
        <p:spPr>
          <a:xfrm>
            <a:off x="6357131" y="977900"/>
            <a:ext cx="5115399" cy="739484"/>
          </a:xfrm>
          <a:custGeom>
            <a:avLst/>
            <a:gdLst>
              <a:gd name="connsiteX0" fmla="*/ 0 w 3069906"/>
              <a:gd name="connsiteY0" fmla="*/ 0 h 321636"/>
              <a:gd name="connsiteX1" fmla="*/ 3069906 w 3069906"/>
              <a:gd name="connsiteY1" fmla="*/ 0 h 321636"/>
              <a:gd name="connsiteX2" fmla="*/ 3069906 w 3069906"/>
              <a:gd name="connsiteY2" fmla="*/ 321636 h 321636"/>
              <a:gd name="connsiteX3" fmla="*/ 0 w 3069906"/>
              <a:gd name="connsiteY3" fmla="*/ 321636 h 321636"/>
              <a:gd name="connsiteX4" fmla="*/ 0 w 3069906"/>
              <a:gd name="connsiteY4" fmla="*/ 0 h 32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906" h="321636">
                <a:moveTo>
                  <a:pt x="0" y="0"/>
                </a:moveTo>
                <a:lnTo>
                  <a:pt x="3069906" y="0"/>
                </a:lnTo>
                <a:lnTo>
                  <a:pt x="3069906" y="321636"/>
                </a:lnTo>
                <a:lnTo>
                  <a:pt x="0" y="3216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dirty="0">
                <a:latin typeface="+mj-lt"/>
              </a:rPr>
              <a:t>Define datasets and topics, 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dirty="0">
                <a:latin typeface="+mj-lt"/>
              </a:rPr>
              <a:t>Implement WIS2 node and share data through the Global Services</a:t>
            </a:r>
            <a:endParaRPr lang="en-CH" sz="1600" b="1" kern="1200" dirty="0">
              <a:latin typeface="+mj-lt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FA5C17F-7E1E-EB74-058B-456C643EF0F0}"/>
              </a:ext>
            </a:extLst>
          </p:cNvPr>
          <p:cNvSpPr/>
          <p:nvPr/>
        </p:nvSpPr>
        <p:spPr>
          <a:xfrm>
            <a:off x="3028794" y="977900"/>
            <a:ext cx="3183012" cy="743034"/>
          </a:xfrm>
          <a:custGeom>
            <a:avLst/>
            <a:gdLst>
              <a:gd name="connsiteX0" fmla="*/ 0 w 3069906"/>
              <a:gd name="connsiteY0" fmla="*/ 0 h 321636"/>
              <a:gd name="connsiteX1" fmla="*/ 3069906 w 3069906"/>
              <a:gd name="connsiteY1" fmla="*/ 0 h 321636"/>
              <a:gd name="connsiteX2" fmla="*/ 3069906 w 3069906"/>
              <a:gd name="connsiteY2" fmla="*/ 321636 h 321636"/>
              <a:gd name="connsiteX3" fmla="*/ 0 w 3069906"/>
              <a:gd name="connsiteY3" fmla="*/ 321636 h 321636"/>
              <a:gd name="connsiteX4" fmla="*/ 0 w 3069906"/>
              <a:gd name="connsiteY4" fmla="*/ 0 h 32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906" h="321636">
                <a:moveTo>
                  <a:pt x="0" y="0"/>
                </a:moveTo>
                <a:lnTo>
                  <a:pt x="3069906" y="0"/>
                </a:lnTo>
                <a:lnTo>
                  <a:pt x="3069906" y="321636"/>
                </a:lnTo>
                <a:lnTo>
                  <a:pt x="0" y="3216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-3125339"/>
              <a:satOff val="18829"/>
              <a:lumOff val="15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+mj-lt"/>
              </a:rPr>
              <a:t>Algeria, </a:t>
            </a:r>
            <a:r>
              <a:rPr lang="en-US" sz="1600" b="1" kern="1200" dirty="0">
                <a:solidFill>
                  <a:srgbClr val="FF0000"/>
                </a:solidFill>
                <a:latin typeface="+mj-lt"/>
              </a:rPr>
              <a:t>Argentina</a:t>
            </a:r>
            <a:r>
              <a:rPr lang="en-US" sz="1600" b="1" kern="1200" dirty="0">
                <a:latin typeface="+mj-lt"/>
              </a:rPr>
              <a:t>, Italy, Morocco, Sweden</a:t>
            </a:r>
            <a:endParaRPr lang="en-CH" sz="1600" b="1" kern="1200" dirty="0">
              <a:latin typeface="+mj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6CB979-F7F5-5697-E743-672CAC129E6F}"/>
              </a:ext>
            </a:extLst>
          </p:cNvPr>
          <p:cNvSpPr txBox="1"/>
          <p:nvPr/>
        </p:nvSpPr>
        <p:spPr>
          <a:xfrm>
            <a:off x="-74428" y="1187520"/>
            <a:ext cx="280725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chemeClr val="accent5">
                    <a:lumMod val="75000"/>
                  </a:schemeClr>
                </a:solidFill>
                <a:latin typeface="Calibri"/>
                <a:ea typeface="+mn-ea"/>
                <a:cs typeface="+mn-cs"/>
              </a:rPr>
              <a:t>WP5 – National Centre Nodes     </a:t>
            </a:r>
            <a:endParaRPr lang="en-CH" sz="1600" b="1" kern="1200" dirty="0">
              <a:solidFill>
                <a:schemeClr val="accent5">
                  <a:lumMod val="75000"/>
                </a:scheme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FCC6A0C3-23DF-ED0C-53B7-8DD44CE0FAA8}"/>
              </a:ext>
            </a:extLst>
          </p:cNvPr>
          <p:cNvSpPr/>
          <p:nvPr/>
        </p:nvSpPr>
        <p:spPr>
          <a:xfrm>
            <a:off x="2732826" y="1016000"/>
            <a:ext cx="223940" cy="667286"/>
          </a:xfrm>
          <a:prstGeom prst="leftBrace">
            <a:avLst>
              <a:gd name="adj1" fmla="val 35000"/>
              <a:gd name="adj2" fmla="val 52175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rgbClr r="0" g="0" b="0"/>
          </a:lnRef>
          <a:fillRef idx="0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35D41E6-B376-E317-D6D6-A7E3AB03BF45}"/>
              </a:ext>
            </a:extLst>
          </p:cNvPr>
          <p:cNvGraphicFramePr>
            <a:graphicFrameLocks noGrp="1"/>
          </p:cNvGraphicFramePr>
          <p:nvPr/>
        </p:nvGraphicFramePr>
        <p:xfrm>
          <a:off x="6357131" y="1777684"/>
          <a:ext cx="5115399" cy="47408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15399">
                  <a:extLst>
                    <a:ext uri="{9D8B030D-6E8A-4147-A177-3AD203B41FA5}">
                      <a16:colId xmlns:a16="http://schemas.microsoft.com/office/drawing/2014/main" val="777547490"/>
                    </a:ext>
                  </a:extLst>
                </a:gridCol>
              </a:tblGrid>
              <a:tr h="785649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Define datasets and topics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Implement WIS2 node and share data through the Global Services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030056"/>
                  </a:ext>
                </a:extLst>
              </a:tr>
              <a:tr h="861237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Define datasets and topics, 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Implement WIS2 node and share data through the Global Services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760414"/>
                  </a:ext>
                </a:extLst>
              </a:tr>
              <a:tr h="931530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Develop the topic hierarchy and metadata  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Implement WIS2 node and share data through the Global Services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8931"/>
                  </a:ext>
                </a:extLst>
              </a:tr>
              <a:tr h="733646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Develop the topic hierarchy and metadata 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Implement WIS2 node and share data through the Global Services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247142"/>
                  </a:ext>
                </a:extLst>
              </a:tr>
              <a:tr h="801095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Define datasets and topics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Implement WIS2 node and share data through the Global Services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02690"/>
                  </a:ext>
                </a:extLst>
              </a:tr>
              <a:tr h="3327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Identify a pilot project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487864"/>
                  </a:ext>
                </a:extLst>
              </a:tr>
              <a:tr h="257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Identify a pilot project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399101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A4179D-0ACD-B46D-78FA-5A8C71845040}"/>
              </a:ext>
            </a:extLst>
          </p:cNvPr>
          <p:cNvGraphicFramePr>
            <a:graphicFrameLocks noGrp="1"/>
          </p:cNvGraphicFramePr>
          <p:nvPr/>
        </p:nvGraphicFramePr>
        <p:xfrm>
          <a:off x="3028794" y="1779571"/>
          <a:ext cx="3204279" cy="4723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4279">
                  <a:extLst>
                    <a:ext uri="{9D8B030D-6E8A-4147-A177-3AD203B41FA5}">
                      <a16:colId xmlns:a16="http://schemas.microsoft.com/office/drawing/2014/main" val="3377159733"/>
                    </a:ext>
                  </a:extLst>
                </a:gridCol>
              </a:tblGrid>
              <a:tr h="814768"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76835" algn="l"/>
                        </a:tabLst>
                      </a:pPr>
                      <a:r>
                        <a:rPr lang="en-US" sz="1600" b="1" kern="1200" dirty="0">
                          <a:solidFill>
                            <a:srgbClr val="00377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WP6.1 GDPFS</a:t>
                      </a:r>
                    </a:p>
                    <a:p>
                      <a:pPr marL="342900" lvl="0" indent="-3429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b="1" kern="1200" dirty="0">
                          <a:solidFill>
                            <a:srgbClr val="00377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ECMWF</a:t>
                      </a:r>
                      <a:endParaRPr lang="en-CH" sz="1600" b="1" kern="1200" dirty="0">
                        <a:solidFill>
                          <a:srgbClr val="0037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b="1" kern="1200" dirty="0">
                          <a:solidFill>
                            <a:srgbClr val="00377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TT-NWPMD</a:t>
                      </a:r>
                      <a:endParaRPr lang="en-CH" sz="1600" b="1" kern="1200" dirty="0">
                        <a:solidFill>
                          <a:srgbClr val="0037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08493"/>
                  </a:ext>
                </a:extLst>
              </a:tr>
              <a:tr h="847430"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76835" algn="l"/>
                        </a:tabLst>
                      </a:pPr>
                      <a:r>
                        <a:rPr lang="en-US" sz="1600" b="1" kern="1200" dirty="0">
                          <a:solidFill>
                            <a:srgbClr val="00377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WP6.2 – Satellite</a:t>
                      </a:r>
                    </a:p>
                    <a:p>
                      <a:pPr marL="342900" lvl="0" indent="-3429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b="1" kern="1200" dirty="0">
                          <a:solidFill>
                            <a:srgbClr val="003777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EUMETSAT</a:t>
                      </a:r>
                      <a:endParaRPr lang="en-CH" sz="1600" b="1" kern="1200" dirty="0">
                        <a:solidFill>
                          <a:srgbClr val="003777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117687"/>
                  </a:ext>
                </a:extLst>
              </a:tr>
              <a:tr h="888931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76835" algn="l"/>
                        </a:tabLs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WP6.3 – Hydrology</a:t>
                      </a:r>
                    </a:p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TT-W2FH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CH" sz="1600" dirty="0">
                          <a:solidFill>
                            <a:srgbClr val="003777"/>
                          </a:solidFill>
                          <a:effectLst/>
                        </a:rPr>
                        <a:t>Argentina</a:t>
                      </a: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, Brazil, Uruguay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31821"/>
                  </a:ext>
                </a:extLst>
              </a:tr>
              <a:tr h="81836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WP6.4 - Cryosphere: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Norway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903145"/>
                  </a:ext>
                </a:extLst>
              </a:tr>
              <a:tr h="7788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WP6.5 - Climate: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76835" algn="l"/>
                        </a:tabLs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Belize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983990"/>
                  </a:ext>
                </a:extLst>
              </a:tr>
              <a:tr h="3010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WP6.6 – Ocean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4407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rgbClr val="003777"/>
                          </a:solidFill>
                          <a:effectLst/>
                        </a:rPr>
                        <a:t>WP6.7 - GAW</a:t>
                      </a:r>
                      <a:endParaRPr lang="en-CH" sz="1600" dirty="0">
                        <a:solidFill>
                          <a:srgbClr val="003777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18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325977"/>
      </p:ext>
    </p:extLst>
  </p:cSld>
  <p:clrMapOvr>
    <a:masterClrMapping/>
  </p:clrMapOvr>
</p:sld>
</file>

<file path=ppt/theme/theme1.xml><?xml version="1.0" encoding="utf-8"?>
<a:theme xmlns:a="http://schemas.openxmlformats.org/drawingml/2006/main" name="WMO_BLU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WMO_BLUE_Powerpoint_en_fr</Template>
  <TotalTime>14453</TotalTime>
  <Words>777</Words>
  <Application>Microsoft Office PowerPoint</Application>
  <PresentationFormat>Widescreen</PresentationFormat>
  <Paragraphs>245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Georgia Pro Light</vt:lpstr>
      <vt:lpstr>opregular</vt:lpstr>
      <vt:lpstr>Symbol</vt:lpstr>
      <vt:lpstr>Verdana</vt:lpstr>
      <vt:lpstr>WMO_BLUE_Powerpoint_en_fr</vt:lpstr>
      <vt:lpstr>1_Office Theme</vt:lpstr>
      <vt:lpstr>WMO_WHITE_Powerpoint_en_fr</vt:lpstr>
      <vt:lpstr>PowerPoint Presentation</vt:lpstr>
      <vt:lpstr>PowerPoint Presentation</vt:lpstr>
      <vt:lpstr>Introduction</vt:lpstr>
      <vt:lpstr>Goals of the pilot phase </vt:lpstr>
      <vt:lpstr>Organization</vt:lpstr>
      <vt:lpstr>Identify Success Criteria</vt:lpstr>
      <vt:lpstr>Work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World Meteorological 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 Haddouch</dc:creator>
  <cp:lastModifiedBy>Hassan Haddouch</cp:lastModifiedBy>
  <cp:revision>13</cp:revision>
  <cp:lastPrinted>2022-09-30T15:58:20Z</cp:lastPrinted>
  <dcterms:created xsi:type="dcterms:W3CDTF">2018-03-12T08:33:49Z</dcterms:created>
  <dcterms:modified xsi:type="dcterms:W3CDTF">2023-03-08T08:10:20Z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2021-09-10T14:28:53Z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217555dd-f7ca-4312-9068-000074783adc</vt:lpwstr>
  </property>
</Properties>
</file>